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63" r:id="rId3"/>
    <p:sldId id="293" r:id="rId4"/>
    <p:sldId id="294" r:id="rId5"/>
    <p:sldId id="296" r:id="rId6"/>
    <p:sldId id="259" r:id="rId7"/>
    <p:sldId id="264" r:id="rId8"/>
    <p:sldId id="265" r:id="rId9"/>
    <p:sldId id="266" r:id="rId10"/>
    <p:sldId id="292" r:id="rId11"/>
    <p:sldId id="284" r:id="rId12"/>
    <p:sldId id="267" r:id="rId13"/>
    <p:sldId id="270" r:id="rId14"/>
    <p:sldId id="268" r:id="rId15"/>
    <p:sldId id="269" r:id="rId16"/>
    <p:sldId id="286" r:id="rId17"/>
    <p:sldId id="285" r:id="rId18"/>
    <p:sldId id="288" r:id="rId19"/>
    <p:sldId id="273" r:id="rId20"/>
    <p:sldId id="272" r:id="rId21"/>
    <p:sldId id="278" r:id="rId22"/>
    <p:sldId id="275" r:id="rId23"/>
    <p:sldId id="281" r:id="rId24"/>
    <p:sldId id="280" r:id="rId25"/>
  </p:sldIdLst>
  <p:sldSz cx="12192000" cy="6858000"/>
  <p:notesSz cx="6858000" cy="9144000"/>
  <p:embeddedFontLst>
    <p:embeddedFont>
      <p:font typeface="IBM Plex Sans KR" panose="020B0600000101010101" charset="-127"/>
      <p:regular r:id="rId27"/>
      <p:bold r:id="rId28"/>
    </p:embeddedFont>
    <p:embeddedFont>
      <p:font typeface="IBM Plex Sans KR Light" panose="020B0600000101010101" charset="-127"/>
      <p:regular r:id="rId29"/>
    </p:embeddedFont>
    <p:embeddedFont>
      <p:font typeface="IBM Plex Sans KR Medium" panose="020B0600000101010101" charset="-127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17866"/>
    <a:srgbClr val="FDD3CE"/>
    <a:srgbClr val="E98F81"/>
    <a:srgbClr val="F9FAFD"/>
    <a:srgbClr val="FAFBFD"/>
    <a:srgbClr val="F4F7FB"/>
    <a:srgbClr val="F9FBFD"/>
    <a:srgbClr val="F7F9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4659" autoAdjust="0"/>
  </p:normalViewPr>
  <p:slideViewPr>
    <p:cSldViewPr snapToGrid="0">
      <p:cViewPr varScale="1">
        <p:scale>
          <a:sx n="81" d="100"/>
          <a:sy n="81" d="100"/>
        </p:scale>
        <p:origin x="63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52951-1F4A-43B4-A35A-F5BB130CAFDC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A4D18-185B-448E-882C-4800BAE09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A4D18-185B-448E-882C-4800BAE098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1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C9DDD-2227-1E33-3F51-46580D43A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827977-50B7-8F59-8295-3581F1054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62AFE-F508-D362-DC1B-1A5F49FD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A6233-4AAC-ADBB-E90E-80870081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8A906-958B-7E2D-D36C-B630DF5A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196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B733D-8507-C1D6-AFD0-B777E5F1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7A2A6-F580-B833-B5CF-E539C889C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C981B-6528-7CC4-B6C8-F67A1FAD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CC453-9D43-BC7D-66D5-20B3DED7D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78974-BACC-B418-1409-68EA55AB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42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CED172-1079-E0A1-FB0E-B1C6146CB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01E544-FA06-DC36-4D19-07601EAC8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3D10C-C934-FF68-CB44-2528839D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BBC48-1F50-8F66-09C0-6AD7DE37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A7050-2A44-7881-EA4F-221DA629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945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9D494-93D9-5257-2A2B-5CCDC282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A4F85-7149-116D-4386-DEDD663E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42A41-3DF7-883D-36F6-44EE327B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1CE76A-3E62-2AFA-ADE0-306B1DD1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AC88F-100B-E3FF-713A-6054AA1B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5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E97D9-98D4-0658-E0A7-E3DD6256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098160-423A-9CFD-1F0B-2A2407360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ECCE5-70C0-586F-ACFD-95E0A0551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E92CA9-8283-A06B-059C-679E5E11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7F52D-FCBF-296C-EF84-3556DADA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05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8CC76-168D-3250-8D97-1850DDE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915EC-242C-6F25-E30B-9AF0A6CF1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7EBF45-3373-9B01-62C2-D48B94819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BD3D4-C2C4-3572-2EFB-6B5C8A51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8C248-AFA8-2930-838F-88900462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7C4FA-CB1D-E52B-C5FD-ED2BDC5A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9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91FF6-BBE4-32B5-2487-A13EF60C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194652-6DEB-FFE3-3B06-06479457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D09C57-B44D-0962-4CF5-98011C6F5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FAB77A-95E5-73EC-F749-B6DDDFAA2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53C8B7-8EEE-E3EA-E454-F8B16FC97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9A2BE-AB1E-B97A-F27D-566E7457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69723C-B6DB-3291-8BF0-2A0B3FB99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6C8A4F-08EE-B8B9-101D-533691F3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2765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6D56D-2905-C54B-9E09-5CDFEC41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10D191-D5DE-F1B0-FE16-3EEDBC8C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801AB1-A5B1-B406-3ABC-9C845B6D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56B938-7780-0AC2-2060-0A519ACE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90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17E902-43EF-A11B-1C64-19806128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77C23B-B5AD-2F1D-7313-80965E75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91FEC-ADCF-134A-778C-3E5B0E14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756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82C0B-05FC-DF54-61BF-47B1C577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898AD-9A86-9F92-6DF7-2A8FEAE2D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D65F98-EA46-574B-3D6B-239D9CA2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BB339-0423-4E26-3E12-41A5AC3B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5D041-7963-45E8-915B-AD8BB384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978DD1-5DBD-1201-BACA-C37385FB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36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98334-2610-39D7-39E3-0B2FC553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123B8A-A0D4-FD69-DC94-C8BF3D96D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3A7CE3-424E-CF09-FC22-9364034E8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070172-7CF9-9953-367C-9BCA5107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3F20F1-0831-4A08-5FA3-19FAA063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65353-5634-1573-13C6-0703156D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157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C59CF0-D538-48F9-C3D4-69492414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BB3540-9CDF-7FD0-77DB-2109D9A0A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456FD-D66C-B219-AEE8-CD77EEECE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2E71-2AE1-D046-829B-5D29031AC3F6}" type="datetimeFigureOut">
              <a:rPr kumimoji="1" lang="ko-KR" altLang="en-US" smtClean="0"/>
              <a:t>2024-02-14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45D3B-5446-CA03-69A7-B3EF7F1D8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64EF8-213B-F1CC-3FC9-B9CA9CD16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C6C4C-476E-A74B-90F8-2551581E24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588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hitezzero/playdata_last_projec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BDBF8-B570-38F0-CFC0-69E7BAFC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BF78C28-BC44-E32B-AD28-07D937577BC0}"/>
              </a:ext>
            </a:extLst>
          </p:cNvPr>
          <p:cNvSpPr/>
          <p:nvPr/>
        </p:nvSpPr>
        <p:spPr>
          <a:xfrm rot="2198381">
            <a:off x="6414441" y="1619617"/>
            <a:ext cx="7098793" cy="6284793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9A60ED-1169-F71A-7F7F-55E6B539CB44}"/>
              </a:ext>
            </a:extLst>
          </p:cNvPr>
          <p:cNvGrpSpPr/>
          <p:nvPr/>
        </p:nvGrpSpPr>
        <p:grpSpPr>
          <a:xfrm>
            <a:off x="996287" y="1572483"/>
            <a:ext cx="681950" cy="681950"/>
            <a:chOff x="2777924" y="1214284"/>
            <a:chExt cx="2778982" cy="2778982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7ABDBD1-F777-84B3-51DC-AA3EED9BD4A7}"/>
                </a:ext>
              </a:extLst>
            </p:cNvPr>
            <p:cNvSpPr/>
            <p:nvPr/>
          </p:nvSpPr>
          <p:spPr>
            <a:xfrm>
              <a:off x="2777924" y="1214284"/>
              <a:ext cx="2778982" cy="2778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5" name="그림 4" descr="스크린샷, 직사각형, 디자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0D919654-2DAF-BBC5-A2DA-55BB028A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906" y="1525844"/>
              <a:ext cx="1399017" cy="215586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CB9DA1-A997-EC52-5246-CF9687BA791E}"/>
              </a:ext>
            </a:extLst>
          </p:cNvPr>
          <p:cNvGrpSpPr/>
          <p:nvPr/>
        </p:nvGrpSpPr>
        <p:grpSpPr>
          <a:xfrm>
            <a:off x="821803" y="2491981"/>
            <a:ext cx="2615878" cy="575077"/>
            <a:chOff x="821803" y="2491981"/>
            <a:chExt cx="2615878" cy="575077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56129B43-9D51-82AF-F680-4C0764150D97}"/>
                </a:ext>
              </a:extLst>
            </p:cNvPr>
            <p:cNvSpPr/>
            <p:nvPr/>
          </p:nvSpPr>
          <p:spPr>
            <a:xfrm>
              <a:off x="821803" y="249198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7AD866-5669-9626-CB85-A49B90F39467}"/>
                </a:ext>
              </a:extLst>
            </p:cNvPr>
            <p:cNvSpPr txBox="1"/>
            <p:nvPr/>
          </p:nvSpPr>
          <p:spPr>
            <a:xfrm>
              <a:off x="1053020" y="2623428"/>
              <a:ext cx="2153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IBM Plex Sans KR Medium" panose="020B0603050203000203" pitchFamily="50" charset="-127"/>
                  <a:ea typeface="IBM Plex Sans KR Medium" panose="020B0603050203000203" pitchFamily="50" charset="-127"/>
                </a:rPr>
                <a:t>자취생을 위한 레시피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A6EE20-5A71-FE65-24CF-11FCC5C18282}"/>
              </a:ext>
            </a:extLst>
          </p:cNvPr>
          <p:cNvSpPr txBox="1"/>
          <p:nvPr/>
        </p:nvSpPr>
        <p:spPr>
          <a:xfrm>
            <a:off x="821803" y="3153756"/>
            <a:ext cx="303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 b="1" dirty="0" err="1">
                <a:solidFill>
                  <a:srgbClr val="E17866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냉잔고</a:t>
            </a:r>
            <a:endParaRPr kumimoji="1" lang="ko-KR" altLang="en-US" sz="7200" b="1" dirty="0">
              <a:solidFill>
                <a:srgbClr val="E17866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A92FE-4414-51F4-BB5A-CBEACC947426}"/>
              </a:ext>
            </a:extLst>
          </p:cNvPr>
          <p:cNvSpPr txBox="1"/>
          <p:nvPr/>
        </p:nvSpPr>
        <p:spPr>
          <a:xfrm>
            <a:off x="821803" y="4392681"/>
            <a:ext cx="477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rPr>
              <a:t>식재료 이미지 인식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rPr>
              <a:t>AI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rPr>
              <a:t>레시피 추천 서비스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AE569E-B76C-9349-1235-0400E54C740D}"/>
              </a:ext>
            </a:extLst>
          </p:cNvPr>
          <p:cNvGrpSpPr/>
          <p:nvPr/>
        </p:nvGrpSpPr>
        <p:grpSpPr>
          <a:xfrm>
            <a:off x="4129501" y="122329"/>
            <a:ext cx="8404726" cy="6891647"/>
            <a:chOff x="4844062" y="195965"/>
            <a:chExt cx="8404726" cy="6891647"/>
          </a:xfrm>
        </p:grpSpPr>
        <p:pic>
          <p:nvPicPr>
            <p:cNvPr id="13" name="그림 12" descr="텍스트, 휴대 전화, 스크린샷, 모바일 기기이(가) 표시된 사진&#10;&#10;자동 생성된 설명">
              <a:extLst>
                <a:ext uri="{FF2B5EF4-FFF2-40B4-BE49-F238E27FC236}">
                  <a16:creationId xmlns:a16="http://schemas.microsoft.com/office/drawing/2014/main" id="{394FB3B6-F0FF-2A6D-E921-BA54B3A5E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062" y="195965"/>
              <a:ext cx="6899990" cy="615978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16164"/>
                </a:prstClr>
              </a:outerShdw>
            </a:effectLst>
          </p:spPr>
        </p:pic>
        <p:pic>
          <p:nvPicPr>
            <p:cNvPr id="7" name="그림 6" descr="휴대 전화, 모바일 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EB677F69-6339-447F-18C4-DB8D8306B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6683" y="1111641"/>
              <a:ext cx="5202105" cy="59759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6000"/>
                </a:prstClr>
              </a:outerShdw>
            </a:effectLst>
          </p:spPr>
        </p:pic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E0200245-115D-B85E-8BC2-43510655A65D}"/>
                </a:ext>
              </a:extLst>
            </p:cNvPr>
            <p:cNvSpPr/>
            <p:nvPr/>
          </p:nvSpPr>
          <p:spPr>
            <a:xfrm rot="18304544">
              <a:off x="6560810" y="3197014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AA0A93EA-953D-C141-EC43-EFE96D8DE8C4}"/>
                </a:ext>
              </a:extLst>
            </p:cNvPr>
            <p:cNvSpPr/>
            <p:nvPr/>
          </p:nvSpPr>
          <p:spPr>
            <a:xfrm rot="18304544">
              <a:off x="6743093" y="3618529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29AE3101-3411-9C16-D038-52539382884A}"/>
                </a:ext>
              </a:extLst>
            </p:cNvPr>
            <p:cNvSpPr/>
            <p:nvPr/>
          </p:nvSpPr>
          <p:spPr>
            <a:xfrm rot="18304544">
              <a:off x="6965341" y="3324672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25853D4B-F79B-B4B1-9CAB-6CFFE8A0E78A}"/>
                </a:ext>
              </a:extLst>
            </p:cNvPr>
            <p:cNvSpPr/>
            <p:nvPr/>
          </p:nvSpPr>
          <p:spPr>
            <a:xfrm rot="18304544">
              <a:off x="8860247" y="549458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3ED1A7D-7035-18CB-0120-37A4CCD37615}"/>
                </a:ext>
              </a:extLst>
            </p:cNvPr>
            <p:cNvSpPr/>
            <p:nvPr/>
          </p:nvSpPr>
          <p:spPr>
            <a:xfrm rot="18304544">
              <a:off x="9194606" y="530774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431B24F7-80D9-4E4A-65E8-9C683937F3F2}"/>
                </a:ext>
              </a:extLst>
            </p:cNvPr>
            <p:cNvSpPr/>
            <p:nvPr/>
          </p:nvSpPr>
          <p:spPr>
            <a:xfrm rot="4821737">
              <a:off x="12357955" y="1541821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991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681A33-65D2-0D75-7C77-D0A80660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DC6B73-5F56-C4C4-E68E-36A401267366}"/>
              </a:ext>
            </a:extLst>
          </p:cNvPr>
          <p:cNvGrpSpPr/>
          <p:nvPr/>
        </p:nvGrpSpPr>
        <p:grpSpPr>
          <a:xfrm>
            <a:off x="-1739595" y="1095122"/>
            <a:ext cx="5943105" cy="5739105"/>
            <a:chOff x="-1739595" y="1095122"/>
            <a:chExt cx="5943105" cy="5739105"/>
          </a:xfrm>
        </p:grpSpPr>
        <p:sp>
          <p:nvSpPr>
            <p:cNvPr id="16" name="모서리가 둥근 직사각형 22">
              <a:extLst>
                <a:ext uri="{FF2B5EF4-FFF2-40B4-BE49-F238E27FC236}">
                  <a16:creationId xmlns:a16="http://schemas.microsoft.com/office/drawing/2014/main" id="{856AF2F0-0104-C8A0-D840-478509623C12}"/>
                </a:ext>
              </a:extLst>
            </p:cNvPr>
            <p:cNvSpPr/>
            <p:nvPr/>
          </p:nvSpPr>
          <p:spPr>
            <a:xfrm rot="2758295">
              <a:off x="-1873264" y="1228791"/>
              <a:ext cx="5739105" cy="5471767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E04EF8-1E35-8031-E713-AF7856CFC765}"/>
                </a:ext>
              </a:extLst>
            </p:cNvPr>
            <p:cNvSpPr txBox="1"/>
            <p:nvPr/>
          </p:nvSpPr>
          <p:spPr>
            <a:xfrm>
              <a:off x="548848" y="2313969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03</a:t>
              </a:r>
              <a:endParaRPr kumimoji="1" lang="ko-KR" altLang="en-US" sz="6000" b="1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1A8CB6-8032-B68D-A82D-DC7AF9879705}"/>
                </a:ext>
              </a:extLst>
            </p:cNvPr>
            <p:cNvSpPr txBox="1"/>
            <p:nvPr/>
          </p:nvSpPr>
          <p:spPr>
            <a:xfrm>
              <a:off x="548847" y="3528369"/>
              <a:ext cx="36546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상세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316BF85-83A5-1F4F-9435-8A2B3DE7E38D}"/>
              </a:ext>
            </a:extLst>
          </p:cNvPr>
          <p:cNvSpPr txBox="1"/>
          <p:nvPr/>
        </p:nvSpPr>
        <p:spPr>
          <a:xfrm>
            <a:off x="9080917" y="432857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3. AI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기술 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B6D7C9-4642-615A-EF67-CB77D8794E70}"/>
              </a:ext>
            </a:extLst>
          </p:cNvPr>
          <p:cNvSpPr txBox="1"/>
          <p:nvPr/>
        </p:nvSpPr>
        <p:spPr>
          <a:xfrm>
            <a:off x="8579177" y="5013453"/>
            <a:ext cx="291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4.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시스템 아키텍처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1BF8B-8AF7-DA2A-FB5A-9783B7BE02C4}"/>
              </a:ext>
            </a:extLst>
          </p:cNvPr>
          <p:cNvSpPr txBox="1"/>
          <p:nvPr/>
        </p:nvSpPr>
        <p:spPr>
          <a:xfrm>
            <a:off x="9540978" y="5698330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5.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주요 기능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DF6D7D-F585-F585-4E04-CA773C0D4C1C}"/>
              </a:ext>
            </a:extLst>
          </p:cNvPr>
          <p:cNvGrpSpPr/>
          <p:nvPr/>
        </p:nvGrpSpPr>
        <p:grpSpPr>
          <a:xfrm flipH="1">
            <a:off x="2185991" y="665369"/>
            <a:ext cx="2099261" cy="5106164"/>
            <a:chOff x="9686700" y="1284494"/>
            <a:chExt cx="2099261" cy="5106164"/>
          </a:xfrm>
        </p:grpSpPr>
        <p:sp>
          <p:nvSpPr>
            <p:cNvPr id="23" name="모서리가 둥근 직사각형 7">
              <a:extLst>
                <a:ext uri="{FF2B5EF4-FFF2-40B4-BE49-F238E27FC236}">
                  <a16:creationId xmlns:a16="http://schemas.microsoft.com/office/drawing/2014/main" id="{2010D8F9-663E-8D6B-81E2-0AFFDEED2E74}"/>
                </a:ext>
              </a:extLst>
            </p:cNvPr>
            <p:cNvSpPr/>
            <p:nvPr/>
          </p:nvSpPr>
          <p:spPr>
            <a:xfrm rot="18304544">
              <a:off x="9685498" y="6180766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모서리가 둥근 직사각형 8">
              <a:extLst>
                <a:ext uri="{FF2B5EF4-FFF2-40B4-BE49-F238E27FC236}">
                  <a16:creationId xmlns:a16="http://schemas.microsoft.com/office/drawing/2014/main" id="{DD3AD9DE-ED06-FDE7-C85E-D4904DFEAC50}"/>
                </a:ext>
              </a:extLst>
            </p:cNvPr>
            <p:cNvSpPr/>
            <p:nvPr/>
          </p:nvSpPr>
          <p:spPr>
            <a:xfrm rot="18304544">
              <a:off x="11447199" y="1579018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9">
              <a:extLst>
                <a:ext uri="{FF2B5EF4-FFF2-40B4-BE49-F238E27FC236}">
                  <a16:creationId xmlns:a16="http://schemas.microsoft.com/office/drawing/2014/main" id="{CD6247EB-03C1-4F60-A4EE-50117F1C1C4A}"/>
                </a:ext>
              </a:extLst>
            </p:cNvPr>
            <p:cNvSpPr/>
            <p:nvPr/>
          </p:nvSpPr>
          <p:spPr>
            <a:xfrm rot="18304544">
              <a:off x="11669447" y="1285161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BEB243-67C5-A76D-3DB6-5E98B39D5090}"/>
              </a:ext>
            </a:extLst>
          </p:cNvPr>
          <p:cNvSpPr txBox="1"/>
          <p:nvPr/>
        </p:nvSpPr>
        <p:spPr>
          <a:xfrm>
            <a:off x="9540978" y="3643699"/>
            <a:ext cx="194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2.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사용 기술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C5289-DE76-E672-2F20-F74A1C9F6C4B}"/>
              </a:ext>
            </a:extLst>
          </p:cNvPr>
          <p:cNvSpPr txBox="1"/>
          <p:nvPr/>
        </p:nvSpPr>
        <p:spPr>
          <a:xfrm>
            <a:off x="9220378" y="2958822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유저 플로우</a:t>
            </a:r>
          </a:p>
        </p:txBody>
      </p:sp>
    </p:spTree>
    <p:extLst>
      <p:ext uri="{BB962C8B-B14F-4D97-AF65-F5344CB8AC3E}">
        <p14:creationId xmlns:p14="http://schemas.microsoft.com/office/powerpoint/2010/main" val="256742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9EE46-6A32-F7D8-B93E-7B1CB45BB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70EAE29-4ED4-D8CF-D0DD-62693DD3A416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4E7E723-2E3B-05F5-07F9-26B2F5BF4458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DBD4D-3A0A-A502-42E4-66FA52554FDD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유저 플로우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530B65A-3736-55DE-1D48-AAE17FAF567C}"/>
              </a:ext>
            </a:extLst>
          </p:cNvPr>
          <p:cNvGrpSpPr/>
          <p:nvPr/>
        </p:nvGrpSpPr>
        <p:grpSpPr>
          <a:xfrm>
            <a:off x="698970" y="2134164"/>
            <a:ext cx="10826564" cy="3218120"/>
            <a:chOff x="698970" y="1560957"/>
            <a:chExt cx="11311628" cy="336230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CA48CFD-E80A-32E0-4C41-8C51A3817D0F}"/>
                </a:ext>
              </a:extLst>
            </p:cNvPr>
            <p:cNvSpPr/>
            <p:nvPr/>
          </p:nvSpPr>
          <p:spPr>
            <a:xfrm>
              <a:off x="698970" y="1696643"/>
              <a:ext cx="1779199" cy="851653"/>
            </a:xfrm>
            <a:prstGeom prst="roundRect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페이지 접속</a:t>
              </a:r>
              <a:endParaRPr lang="ko-KR" altLang="en-US" sz="1600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929FDC3F-DAC3-CDE1-2C62-31375CE3A39B}"/>
                </a:ext>
              </a:extLst>
            </p:cNvPr>
            <p:cNvSpPr/>
            <p:nvPr/>
          </p:nvSpPr>
          <p:spPr>
            <a:xfrm>
              <a:off x="3191547" y="1696643"/>
              <a:ext cx="1919693" cy="851653"/>
            </a:xfrm>
            <a:prstGeom prst="parallelogram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메인</a:t>
              </a:r>
            </a:p>
          </p:txBody>
        </p:sp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3F423B21-82AA-12DC-FF9F-6E2838359356}"/>
                </a:ext>
              </a:extLst>
            </p:cNvPr>
            <p:cNvSpPr/>
            <p:nvPr/>
          </p:nvSpPr>
          <p:spPr>
            <a:xfrm>
              <a:off x="5824618" y="1560957"/>
              <a:ext cx="2688554" cy="1123025"/>
            </a:xfrm>
            <a:prstGeom prst="flowChartDecision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사진 업로드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?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09C94DBB-71D6-2B13-F41F-7BE6C2D7A307}"/>
                </a:ext>
              </a:extLst>
            </p:cNvPr>
            <p:cNvSpPr/>
            <p:nvPr/>
          </p:nvSpPr>
          <p:spPr>
            <a:xfrm>
              <a:off x="9226549" y="1696643"/>
              <a:ext cx="1919693" cy="851653"/>
            </a:xfrm>
            <a:prstGeom prst="parallelogram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추천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66E8BD6-531A-DF01-AEA7-B99542D2DE3D}"/>
                </a:ext>
              </a:extLst>
            </p:cNvPr>
            <p:cNvCxnSpPr>
              <a:cxnSpLocks/>
              <a:endCxn id="9" idx="5"/>
            </p:cNvCxnSpPr>
            <p:nvPr/>
          </p:nvCxnSpPr>
          <p:spPr>
            <a:xfrm>
              <a:off x="2478169" y="2122469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66EB484-7054-EF40-FBBB-DAAE41DE67DC}"/>
                </a:ext>
              </a:extLst>
            </p:cNvPr>
            <p:cNvGrpSpPr/>
            <p:nvPr/>
          </p:nvGrpSpPr>
          <p:grpSpPr>
            <a:xfrm>
              <a:off x="4067034" y="2531596"/>
              <a:ext cx="3101861" cy="655441"/>
              <a:chOff x="2966683" y="2893324"/>
              <a:chExt cx="2362768" cy="535676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8E8CB69-1E12-F994-5F5D-687FFCFE40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979" y="3004217"/>
                <a:ext cx="6823" cy="42478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D5A101B-F1CC-4DD6-E5B4-291533F337C9}"/>
                  </a:ext>
                </a:extLst>
              </p:cNvPr>
              <p:cNvCxnSpPr/>
              <p:nvPr/>
            </p:nvCxnSpPr>
            <p:spPr>
              <a:xfrm flipH="1">
                <a:off x="2975212" y="3429000"/>
                <a:ext cx="2354239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DCB97CD9-616B-7D19-A3E9-18C8B4C28F74}"/>
                  </a:ext>
                </a:extLst>
              </p:cNvPr>
              <p:cNvCxnSpPr/>
              <p:nvPr/>
            </p:nvCxnSpPr>
            <p:spPr>
              <a:xfrm flipH="1" flipV="1">
                <a:off x="2966683" y="2893324"/>
                <a:ext cx="8529" cy="5356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순서도: 판단 75">
              <a:extLst>
                <a:ext uri="{FF2B5EF4-FFF2-40B4-BE49-F238E27FC236}">
                  <a16:creationId xmlns:a16="http://schemas.microsoft.com/office/drawing/2014/main" id="{A960DCF6-7459-E246-D60D-DA21F3029C4B}"/>
                </a:ext>
              </a:extLst>
            </p:cNvPr>
            <p:cNvSpPr/>
            <p:nvPr/>
          </p:nvSpPr>
          <p:spPr>
            <a:xfrm>
              <a:off x="8842117" y="3800234"/>
              <a:ext cx="2688554" cy="1123025"/>
            </a:xfrm>
            <a:prstGeom prst="flowChartDecision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만족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?</a:t>
              </a: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83509C0-141B-950A-67CC-AA17583374AC}"/>
                </a:ext>
              </a:extLst>
            </p:cNvPr>
            <p:cNvCxnSpPr>
              <a:cxnSpLocks/>
            </p:cNvCxnSpPr>
            <p:nvPr/>
          </p:nvCxnSpPr>
          <p:spPr>
            <a:xfrm>
              <a:off x="5017169" y="2122469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1F308004-55B6-1985-1A46-96EAFAAFE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6195" y="4361746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평행 사변형 84">
              <a:extLst>
                <a:ext uri="{FF2B5EF4-FFF2-40B4-BE49-F238E27FC236}">
                  <a16:creationId xmlns:a16="http://schemas.microsoft.com/office/drawing/2014/main" id="{1B8596AE-F698-9AAF-C52A-3433C0620013}"/>
                </a:ext>
              </a:extLst>
            </p:cNvPr>
            <p:cNvSpPr/>
            <p:nvPr/>
          </p:nvSpPr>
          <p:spPr>
            <a:xfrm>
              <a:off x="6211081" y="3927912"/>
              <a:ext cx="1919693" cy="851653"/>
            </a:xfrm>
            <a:prstGeom prst="parallelogram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선택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BB0A0A3D-0E1F-08B3-CCDD-31B80E428BB1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flipH="1">
              <a:off x="10186394" y="2554574"/>
              <a:ext cx="2" cy="124566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C18781-C1BA-8539-EB9E-EA192605DC78}"/>
                </a:ext>
              </a:extLst>
            </p:cNvPr>
            <p:cNvGrpSpPr/>
            <p:nvPr/>
          </p:nvGrpSpPr>
          <p:grpSpPr>
            <a:xfrm rot="16200000" flipH="1">
              <a:off x="10405552" y="2756702"/>
              <a:ext cx="2239279" cy="970813"/>
              <a:chOff x="2966682" y="2635580"/>
              <a:chExt cx="2362769" cy="793422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67BBBC5B-1F24-22E8-FC32-91ECF8AC7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8979" y="3004217"/>
                <a:ext cx="6823" cy="424783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BF3089DF-64CF-7B04-5208-EBC0DD947C07}"/>
                  </a:ext>
                </a:extLst>
              </p:cNvPr>
              <p:cNvCxnSpPr/>
              <p:nvPr/>
            </p:nvCxnSpPr>
            <p:spPr>
              <a:xfrm flipH="1">
                <a:off x="2975212" y="3429000"/>
                <a:ext cx="2354239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16C3977D-2C23-3F2A-520C-414914D96DCD}"/>
                  </a:ext>
                </a:extLst>
              </p:cNvPr>
              <p:cNvCxnSpPr>
                <a:cxnSpLocks/>
                <a:endCxn id="13" idx="2"/>
              </p:cNvCxnSpPr>
              <p:nvPr/>
            </p:nvCxnSpPr>
            <p:spPr>
              <a:xfrm rot="16200000" flipV="1">
                <a:off x="2574236" y="3028026"/>
                <a:ext cx="793422" cy="852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1C809C27-9E8D-3B7B-90BF-49D14918EAEC}"/>
                </a:ext>
              </a:extLst>
            </p:cNvPr>
            <p:cNvCxnSpPr>
              <a:cxnSpLocks/>
            </p:cNvCxnSpPr>
            <p:nvPr/>
          </p:nvCxnSpPr>
          <p:spPr>
            <a:xfrm>
              <a:off x="8507765" y="2122469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3B289788-BF83-D3EF-75C3-E8CA8C279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2914" y="4361746"/>
              <a:ext cx="81983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03237DA8-E391-C31E-018B-4CC721A12558}"/>
                </a:ext>
              </a:extLst>
            </p:cNvPr>
            <p:cNvSpPr/>
            <p:nvPr/>
          </p:nvSpPr>
          <p:spPr>
            <a:xfrm>
              <a:off x="3713714" y="3883878"/>
              <a:ext cx="1779199" cy="851653"/>
            </a:xfrm>
            <a:prstGeom prst="roundRect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추천 종료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48F7533-0D36-185F-1FAA-C3FA2D440FC2}"/>
              </a:ext>
            </a:extLst>
          </p:cNvPr>
          <p:cNvSpPr txBox="1"/>
          <p:nvPr/>
        </p:nvSpPr>
        <p:spPr>
          <a:xfrm>
            <a:off x="8420016" y="2525446"/>
            <a:ext cx="2904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Y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E2FDCF-7EB8-6255-F099-8FC3F4861700}"/>
              </a:ext>
            </a:extLst>
          </p:cNvPr>
          <p:cNvSpPr txBox="1"/>
          <p:nvPr/>
        </p:nvSpPr>
        <p:spPr>
          <a:xfrm>
            <a:off x="8033579" y="4651464"/>
            <a:ext cx="290464" cy="307777"/>
          </a:xfrm>
          <a:prstGeom prst="rect">
            <a:avLst/>
          </a:prstGeom>
          <a:solidFill>
            <a:srgbClr val="F4F7F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Y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6D3CE4-B07E-4C0C-413A-5AEF22B36151}"/>
              </a:ext>
            </a:extLst>
          </p:cNvPr>
          <p:cNvSpPr txBox="1"/>
          <p:nvPr/>
        </p:nvSpPr>
        <p:spPr>
          <a:xfrm>
            <a:off x="5131066" y="3527406"/>
            <a:ext cx="311304" cy="307777"/>
          </a:xfrm>
          <a:prstGeom prst="rect">
            <a:avLst/>
          </a:prstGeom>
          <a:solidFill>
            <a:srgbClr val="FAFBFD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N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9588CB-71D4-E50F-865D-59E43D32F6DB}"/>
              </a:ext>
            </a:extLst>
          </p:cNvPr>
          <p:cNvSpPr txBox="1"/>
          <p:nvPr/>
        </p:nvSpPr>
        <p:spPr>
          <a:xfrm>
            <a:off x="11369879" y="3599957"/>
            <a:ext cx="311304" cy="307777"/>
          </a:xfrm>
          <a:prstGeom prst="rect">
            <a:avLst/>
          </a:prstGeom>
          <a:solidFill>
            <a:srgbClr val="F9FAFD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N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503729E-65AD-0C06-9812-2805806D40BC}"/>
              </a:ext>
            </a:extLst>
          </p:cNvPr>
          <p:cNvSpPr txBox="1"/>
          <p:nvPr/>
        </p:nvSpPr>
        <p:spPr>
          <a:xfrm>
            <a:off x="11369879" y="3541053"/>
            <a:ext cx="311304" cy="307777"/>
          </a:xfrm>
          <a:prstGeom prst="rect">
            <a:avLst/>
          </a:prstGeom>
          <a:solidFill>
            <a:srgbClr val="F9FBFD"/>
          </a:solidFill>
        </p:spPr>
        <p:txBody>
          <a:bodyPr wrap="none" rtlCol="0" anchor="ctr">
            <a:spAutoFit/>
          </a:bodyPr>
          <a:lstStyle/>
          <a:p>
            <a:pPr algn="dist"/>
            <a:r>
              <a:rPr lang="en-US" altLang="ko-KR" sz="14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N</a:t>
            </a:r>
            <a:endParaRPr lang="ko-KR" altLang="en-US" sz="14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3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50E28-FA4E-102B-8C05-8644C6BE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F5444C-8E12-3C12-9CCA-0F3B53E074F5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440F9859-4CF7-83D7-E9D6-E66B993B78BA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B854A8-8419-545B-E2BC-502532E330EC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3-2.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사용 기술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405ACC6-4626-C4B3-2391-EE7303147C5F}"/>
              </a:ext>
            </a:extLst>
          </p:cNvPr>
          <p:cNvSpPr/>
          <p:nvPr/>
        </p:nvSpPr>
        <p:spPr>
          <a:xfrm>
            <a:off x="571088" y="1426139"/>
            <a:ext cx="2650258" cy="502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</a:p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2E45BCD-46DD-6389-C91E-C72A25C08A76}"/>
              </a:ext>
            </a:extLst>
          </p:cNvPr>
          <p:cNvSpPr/>
          <p:nvPr/>
        </p:nvSpPr>
        <p:spPr>
          <a:xfrm>
            <a:off x="3346493" y="1435930"/>
            <a:ext cx="2650258" cy="502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Back-end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52B86E0-B780-4916-FBDF-D6C56A82B33B}"/>
              </a:ext>
            </a:extLst>
          </p:cNvPr>
          <p:cNvSpPr/>
          <p:nvPr/>
        </p:nvSpPr>
        <p:spPr>
          <a:xfrm>
            <a:off x="6121898" y="1426139"/>
            <a:ext cx="2650258" cy="235286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그래픽, 스크린샷, 로고, 상징이(가) 표시된 사진">
            <a:extLst>
              <a:ext uri="{FF2B5EF4-FFF2-40B4-BE49-F238E27FC236}">
                <a16:creationId xmlns:a16="http://schemas.microsoft.com/office/drawing/2014/main" id="{F2B0280A-D2F0-C561-0419-13E7B8E4075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434" y="2557862"/>
            <a:ext cx="840536" cy="1171328"/>
          </a:xfrm>
          <a:prstGeom prst="rect">
            <a:avLst/>
          </a:prstGeom>
        </p:spPr>
      </p:pic>
      <p:pic>
        <p:nvPicPr>
          <p:cNvPr id="9" name="그림 8" descr="그래픽, 스크린샷, 로고, 상징이(가) 표시된 사진&#10;&#10;자동 생성된 설명">
            <a:extLst>
              <a:ext uri="{FF2B5EF4-FFF2-40B4-BE49-F238E27FC236}">
                <a16:creationId xmlns:a16="http://schemas.microsoft.com/office/drawing/2014/main" id="{8B2EDB14-1078-E46C-A0FF-16B6ABD74A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434" y="4177137"/>
            <a:ext cx="840536" cy="1171328"/>
          </a:xfrm>
          <a:prstGeom prst="rect">
            <a:avLst/>
          </a:prstGeom>
        </p:spPr>
      </p:pic>
      <p:pic>
        <p:nvPicPr>
          <p:cNvPr id="10" name="그림 9" descr="그래픽, 스크린샷, 로고, 상징이(가) 표시된 사진&#10;&#10;자동 생성된 설명">
            <a:extLst>
              <a:ext uri="{FF2B5EF4-FFF2-40B4-BE49-F238E27FC236}">
                <a16:creationId xmlns:a16="http://schemas.microsoft.com/office/drawing/2014/main" id="{9CF2CA17-C798-AF91-34E4-54A34C1D6B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877" y="2557862"/>
            <a:ext cx="840536" cy="1171328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CFD514DD-AC97-C31E-D22B-CD555CCC1F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849" y="4245505"/>
            <a:ext cx="1034592" cy="1034592"/>
          </a:xfrm>
          <a:prstGeom prst="rect">
            <a:avLst/>
          </a:prstGeom>
        </p:spPr>
      </p:pic>
      <p:pic>
        <p:nvPicPr>
          <p:cNvPr id="12" name="그림 11" descr="그래픽, 그래픽 디자인, 폰트, 디자인이(가) 표시된 사진&#10;&#10;자동 생성된 설명">
            <a:extLst>
              <a:ext uri="{FF2B5EF4-FFF2-40B4-BE49-F238E27FC236}">
                <a16:creationId xmlns:a16="http://schemas.microsoft.com/office/drawing/2014/main" id="{ACF4051C-9468-E141-D757-91538FD3F0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5173" y="2429139"/>
            <a:ext cx="852899" cy="1428774"/>
          </a:xfrm>
          <a:prstGeom prst="rect">
            <a:avLst/>
          </a:prstGeom>
        </p:spPr>
      </p:pic>
      <p:pic>
        <p:nvPicPr>
          <p:cNvPr id="13" name="그림 12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29E40323-CE2C-A695-410D-95C683E44AD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412" y="4318283"/>
            <a:ext cx="2074420" cy="88903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C3D471-5AD0-80A9-7062-ED5A1B377B3B}"/>
              </a:ext>
            </a:extLst>
          </p:cNvPr>
          <p:cNvSpPr/>
          <p:nvPr/>
        </p:nvSpPr>
        <p:spPr>
          <a:xfrm>
            <a:off x="6121898" y="4103115"/>
            <a:ext cx="2650258" cy="2352860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6FC598-5E74-3560-A96E-E4095A6835D3}"/>
              </a:ext>
            </a:extLst>
          </p:cNvPr>
          <p:cNvSpPr/>
          <p:nvPr/>
        </p:nvSpPr>
        <p:spPr>
          <a:xfrm>
            <a:off x="8897303" y="1426139"/>
            <a:ext cx="2650258" cy="502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18" name="그림 17" descr="그래픽, 폰트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ACCF4952-611E-E4A9-C1B9-7089B455EC1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0889" y="3259305"/>
            <a:ext cx="1383086" cy="1383086"/>
          </a:xfrm>
          <a:prstGeom prst="rect">
            <a:avLst/>
          </a:prstGeom>
        </p:spPr>
      </p:pic>
      <p:pic>
        <p:nvPicPr>
          <p:cNvPr id="19" name="그림 18" descr="해양 포유류, 그래픽, 디자인이(가) 표시된 사진&#10;&#10;자동 생성된 설명">
            <a:extLst>
              <a:ext uri="{FF2B5EF4-FFF2-40B4-BE49-F238E27FC236}">
                <a16:creationId xmlns:a16="http://schemas.microsoft.com/office/drawing/2014/main" id="{EC512AE4-069E-8765-F41A-B2768609E25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747" y="4946029"/>
            <a:ext cx="1016560" cy="828658"/>
          </a:xfrm>
          <a:prstGeom prst="rect">
            <a:avLst/>
          </a:prstGeom>
        </p:spPr>
      </p:pic>
      <p:pic>
        <p:nvPicPr>
          <p:cNvPr id="20" name="그림 19" descr="로고, 폰트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17F1E5E-A7C1-F523-3035-C974AFF01A9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026" y="2037315"/>
            <a:ext cx="1626002" cy="471866"/>
          </a:xfrm>
          <a:prstGeom prst="rect">
            <a:avLst/>
          </a:prstGeom>
        </p:spPr>
      </p:pic>
      <p:pic>
        <p:nvPicPr>
          <p:cNvPr id="21" name="그림 20" descr="폰트, 스크린샷, 그래픽, 텍스트이(가) 표시된 사진&#10;&#10;자동 생성된 설명">
            <a:extLst>
              <a:ext uri="{FF2B5EF4-FFF2-40B4-BE49-F238E27FC236}">
                <a16:creationId xmlns:a16="http://schemas.microsoft.com/office/drawing/2014/main" id="{CD0EF185-8AEE-0023-01A0-6D956A3E65C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8850" y="2739163"/>
            <a:ext cx="1696354" cy="7445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79DA7-33CC-095A-F8BD-29057C6848A3}"/>
              </a:ext>
            </a:extLst>
          </p:cNvPr>
          <p:cNvSpPr/>
          <p:nvPr/>
        </p:nvSpPr>
        <p:spPr>
          <a:xfrm>
            <a:off x="1439017" y="1284924"/>
            <a:ext cx="914400" cy="302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90D04-0F54-C3D9-C930-6DE251CA4561}"/>
              </a:ext>
            </a:extLst>
          </p:cNvPr>
          <p:cNvSpPr/>
          <p:nvPr/>
        </p:nvSpPr>
        <p:spPr>
          <a:xfrm>
            <a:off x="4081106" y="1240892"/>
            <a:ext cx="1181032" cy="39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Back-end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F97094-19D4-4A95-9FAE-3014D4435468}"/>
              </a:ext>
            </a:extLst>
          </p:cNvPr>
          <p:cNvSpPr/>
          <p:nvPr/>
        </p:nvSpPr>
        <p:spPr>
          <a:xfrm>
            <a:off x="6322674" y="1197933"/>
            <a:ext cx="2248706" cy="39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Analytics 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Machine Learning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54BD97-C9FF-0C7C-CB46-B61171E428B8}"/>
              </a:ext>
            </a:extLst>
          </p:cNvPr>
          <p:cNvSpPr/>
          <p:nvPr/>
        </p:nvSpPr>
        <p:spPr>
          <a:xfrm>
            <a:off x="7143085" y="3951289"/>
            <a:ext cx="607884" cy="348494"/>
          </a:xfrm>
          <a:prstGeom prst="rect">
            <a:avLst/>
          </a:prstGeom>
          <a:solidFill>
            <a:srgbClr val="F7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C23D31-58D8-7C34-1E68-753241AC639C}"/>
              </a:ext>
            </a:extLst>
          </p:cNvPr>
          <p:cNvSpPr/>
          <p:nvPr/>
        </p:nvSpPr>
        <p:spPr>
          <a:xfrm>
            <a:off x="9255168" y="1240892"/>
            <a:ext cx="1934528" cy="39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Infrastructure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27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7352-D483-7F1D-4871-C6B6C68AD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8C9DC9-7E25-AD18-5174-574C1148D86F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87E6E4AF-A76F-22FE-40FF-28050458EF86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5AC7FB-9CC7-BDD2-9E24-D888CC0B46AC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3-3. AI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기술 설명</a:t>
              </a:r>
            </a:p>
          </p:txBody>
        </p:sp>
      </p:grpSp>
      <p:pic>
        <p:nvPicPr>
          <p:cNvPr id="6" name="그림 5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1F8D5A2-53C5-7A4D-F79B-751F729A68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71" y="2748617"/>
            <a:ext cx="2612188" cy="1387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878F50-746A-EA6C-CE5B-BD13A8ECC0A7}"/>
              </a:ext>
            </a:extLst>
          </p:cNvPr>
          <p:cNvSpPr txBox="1"/>
          <p:nvPr/>
        </p:nvSpPr>
        <p:spPr>
          <a:xfrm>
            <a:off x="8911874" y="5991726"/>
            <a:ext cx="25811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YOLO : You Only Look Once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CNN : Convolutional</a:t>
            </a:r>
            <a:r>
              <a:rPr lang="ko-KR" altLang="en-US" sz="1000" dirty="0"/>
              <a:t> </a:t>
            </a:r>
            <a:r>
              <a:rPr lang="en-US" altLang="ko-KR" sz="1000" dirty="0"/>
              <a:t>Neural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NMS : Non-Maximum Suppression</a:t>
            </a:r>
            <a:endParaRPr lang="ko-KR" altLang="en-US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E13DD1-2C9B-A92D-5D33-5B539EE81188}"/>
              </a:ext>
            </a:extLst>
          </p:cNvPr>
          <p:cNvGrpSpPr/>
          <p:nvPr/>
        </p:nvGrpSpPr>
        <p:grpSpPr>
          <a:xfrm>
            <a:off x="5321429" y="2011476"/>
            <a:ext cx="6171600" cy="2872341"/>
            <a:chOff x="5321429" y="2011476"/>
            <a:chExt cx="6171600" cy="28723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21272F-4245-F02F-4988-9B0B7CDA9697}"/>
                </a:ext>
              </a:extLst>
            </p:cNvPr>
            <p:cNvSpPr txBox="1"/>
            <p:nvPr/>
          </p:nvSpPr>
          <p:spPr>
            <a:xfrm>
              <a:off x="5321429" y="2011476"/>
              <a:ext cx="1957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YOLOv5 </a:t>
              </a:r>
              <a:r>
                <a:rPr lang="ko-KR" altLang="en-US" sz="2400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모델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BD474E-CA5F-681C-FA86-12FC76CF937B}"/>
                </a:ext>
              </a:extLst>
            </p:cNvPr>
            <p:cNvSpPr txBox="1"/>
            <p:nvPr/>
          </p:nvSpPr>
          <p:spPr>
            <a:xfrm>
              <a:off x="5321429" y="2748617"/>
              <a:ext cx="6171600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이미지를 한번만 보고 물체를 검출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하는 딥러닝 모델</a:t>
              </a:r>
              <a:endParaRPr lang="en-US" altLang="ko-KR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CNN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딥러닝 모델을 기반으로 특징을 추출한 뒤 </a:t>
              </a: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물체의 종류와</a:t>
              </a:r>
              <a:br>
                <a:rPr lang="en-US" altLang="ko-KR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</a:b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위치를 예측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하는 방식</a:t>
              </a:r>
              <a:endParaRPr lang="en-US" altLang="ko-KR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NMS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를 통해 최종적으로 </a:t>
              </a: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확률 값이 높은 결과만 추출</a:t>
              </a:r>
              <a:endParaRPr lang="en-US" altLang="ko-KR" b="1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빠른 속도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로 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Object Detection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이 가능</a:t>
              </a:r>
              <a:endParaRPr lang="en-US" altLang="ko-KR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7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04295-C12B-E065-7161-18496F9F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17BD2D2-B075-2FEB-0424-D82F34D9D787}"/>
              </a:ext>
            </a:extLst>
          </p:cNvPr>
          <p:cNvSpPr/>
          <p:nvPr/>
        </p:nvSpPr>
        <p:spPr>
          <a:xfrm>
            <a:off x="4001720" y="487793"/>
            <a:ext cx="7895004" cy="6122557"/>
          </a:xfrm>
          <a:prstGeom prst="roundRect">
            <a:avLst>
              <a:gd name="adj" fmla="val 856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BD03FDC-2693-4438-6DE1-8B1E04B5130B}"/>
              </a:ext>
            </a:extLst>
          </p:cNvPr>
          <p:cNvSpPr/>
          <p:nvPr/>
        </p:nvSpPr>
        <p:spPr>
          <a:xfrm>
            <a:off x="9376649" y="1107904"/>
            <a:ext cx="2294534" cy="5335129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FB5DD3C-55B8-628C-5F14-85D93001D3B4}"/>
              </a:ext>
            </a:extLst>
          </p:cNvPr>
          <p:cNvGrpSpPr/>
          <p:nvPr/>
        </p:nvGrpSpPr>
        <p:grpSpPr>
          <a:xfrm>
            <a:off x="4526011" y="0"/>
            <a:ext cx="1627139" cy="1191011"/>
            <a:chOff x="4230736" y="0"/>
            <a:chExt cx="1627139" cy="119101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93518C4-7FE3-5BAA-5036-26DB7459C539}"/>
                </a:ext>
              </a:extLst>
            </p:cNvPr>
            <p:cNvSpPr/>
            <p:nvPr/>
          </p:nvSpPr>
          <p:spPr>
            <a:xfrm>
              <a:off x="4230736" y="0"/>
              <a:ext cx="1627139" cy="1191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그래픽, 폰트, 텍스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DA5D4D7-466E-E2CA-5582-3D19434E7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07" t="8096" r="7568" b="38806"/>
            <a:stretch/>
          </p:blipFill>
          <p:spPr>
            <a:xfrm>
              <a:off x="4366163" y="114299"/>
              <a:ext cx="1357774" cy="94336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F12FBF-EFDA-79DF-F2C4-1065E245F38F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12" name="모서리가 둥근 직사각형 2">
              <a:extLst>
                <a:ext uri="{FF2B5EF4-FFF2-40B4-BE49-F238E27FC236}">
                  <a16:creationId xmlns:a16="http://schemas.microsoft.com/office/drawing/2014/main" id="{C5FC805B-8023-ABA5-20CF-FB7FEFB652C3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80FDA5-E864-B49D-DC4A-208A01BC0D9B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3-4.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시스템 아키텍처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8A8CBAD-A592-1B01-E20D-EF5977096107}"/>
              </a:ext>
            </a:extLst>
          </p:cNvPr>
          <p:cNvGrpSpPr/>
          <p:nvPr/>
        </p:nvGrpSpPr>
        <p:grpSpPr>
          <a:xfrm>
            <a:off x="376856" y="3188493"/>
            <a:ext cx="888494" cy="1511040"/>
            <a:chOff x="639166" y="3188493"/>
            <a:chExt cx="888494" cy="1511040"/>
          </a:xfrm>
        </p:grpSpPr>
        <p:pic>
          <p:nvPicPr>
            <p:cNvPr id="2" name="그림 1" descr="원, 블랙, 흑백이(가) 표시된 사진&#10;&#10;자동 생성된 설명">
              <a:extLst>
                <a:ext uri="{FF2B5EF4-FFF2-40B4-BE49-F238E27FC236}">
                  <a16:creationId xmlns:a16="http://schemas.microsoft.com/office/drawing/2014/main" id="{8191DFFA-8627-3EA1-EAAA-6E1D936A4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166" y="3756171"/>
              <a:ext cx="888494" cy="9433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68CBA1-A271-3CBA-3F57-AF892D42AAAE}"/>
                </a:ext>
              </a:extLst>
            </p:cNvPr>
            <p:cNvSpPr txBox="1"/>
            <p:nvPr/>
          </p:nvSpPr>
          <p:spPr>
            <a:xfrm>
              <a:off x="693722" y="3188493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Client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39250C-00FF-49B7-1078-C50A7BBCAE79}"/>
              </a:ext>
            </a:extLst>
          </p:cNvPr>
          <p:cNvGrpSpPr/>
          <p:nvPr/>
        </p:nvGrpSpPr>
        <p:grpSpPr>
          <a:xfrm>
            <a:off x="2223703" y="3188493"/>
            <a:ext cx="1128004" cy="1603361"/>
            <a:chOff x="2175260" y="3188493"/>
            <a:chExt cx="1128004" cy="1603361"/>
          </a:xfrm>
        </p:grpSpPr>
        <p:pic>
          <p:nvPicPr>
            <p:cNvPr id="3" name="그림 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CEC7020-E50C-528F-2439-F802233FC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5260" y="3663850"/>
              <a:ext cx="1128004" cy="11280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76EA20-ACD5-B887-E171-01B780E9C79E}"/>
                </a:ext>
              </a:extLst>
            </p:cNvPr>
            <p:cNvSpPr txBox="1"/>
            <p:nvPr/>
          </p:nvSpPr>
          <p:spPr>
            <a:xfrm>
              <a:off x="2398528" y="3188493"/>
              <a:ext cx="681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93CC9F7-B65B-5EDC-D421-E2EC7CAE8F94}"/>
              </a:ext>
            </a:extLst>
          </p:cNvPr>
          <p:cNvGrpSpPr/>
          <p:nvPr/>
        </p:nvGrpSpPr>
        <p:grpSpPr>
          <a:xfrm>
            <a:off x="4345992" y="3188493"/>
            <a:ext cx="1470146" cy="1597704"/>
            <a:chOff x="4033877" y="3188493"/>
            <a:chExt cx="1470146" cy="159770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56B2B74-BED2-23FB-6DBD-AC8EAC9A9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07777" y="3669507"/>
              <a:ext cx="1122347" cy="11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6DBC92-CF99-9D5A-6D13-56879B08DFC8}"/>
                </a:ext>
              </a:extLst>
            </p:cNvPr>
            <p:cNvSpPr txBox="1"/>
            <p:nvPr/>
          </p:nvSpPr>
          <p:spPr>
            <a:xfrm>
              <a:off x="4033877" y="3188493"/>
              <a:ext cx="1470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Core Server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F2A5C32-99A5-0EE1-B6E0-617D7819AE21}"/>
              </a:ext>
            </a:extLst>
          </p:cNvPr>
          <p:cNvGrpSpPr/>
          <p:nvPr/>
        </p:nvGrpSpPr>
        <p:grpSpPr>
          <a:xfrm>
            <a:off x="6641408" y="2821897"/>
            <a:ext cx="1679954" cy="1458683"/>
            <a:chOff x="6407934" y="2851751"/>
            <a:chExt cx="1679954" cy="1458683"/>
          </a:xfrm>
        </p:grpSpPr>
        <p:pic>
          <p:nvPicPr>
            <p:cNvPr id="5" name="그림 4" descr="해양 포유류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53A57255-3E78-439B-B928-9FE064766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0647" y="3471785"/>
              <a:ext cx="1274528" cy="8386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3D82F1-7445-D21D-E153-75C31FB2C83A}"/>
                </a:ext>
              </a:extLst>
            </p:cNvPr>
            <p:cNvSpPr txBox="1"/>
            <p:nvPr/>
          </p:nvSpPr>
          <p:spPr>
            <a:xfrm>
              <a:off x="6407934" y="2851751"/>
              <a:ext cx="1679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레시피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516A8D0-C36D-6F9F-29B4-494FDFC3BFBD}"/>
              </a:ext>
            </a:extLst>
          </p:cNvPr>
          <p:cNvGrpSpPr/>
          <p:nvPr/>
        </p:nvGrpSpPr>
        <p:grpSpPr>
          <a:xfrm>
            <a:off x="6844121" y="719557"/>
            <a:ext cx="1274528" cy="1462157"/>
            <a:chOff x="6672377" y="580650"/>
            <a:chExt cx="1274528" cy="1462157"/>
          </a:xfrm>
        </p:grpSpPr>
        <p:pic>
          <p:nvPicPr>
            <p:cNvPr id="7" name="그림 6" descr="해양 포유류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D26E1C8B-7A0D-7E5D-4745-026CFFE47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72377" y="1204158"/>
              <a:ext cx="1274528" cy="83864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C0B340-8BB8-C129-8F99-0D8514A80F48}"/>
                </a:ext>
              </a:extLst>
            </p:cNvPr>
            <p:cNvSpPr txBox="1"/>
            <p:nvPr/>
          </p:nvSpPr>
          <p:spPr>
            <a:xfrm>
              <a:off x="6826977" y="580650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사진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EF64B80-AD6E-0AC0-ABA6-B73FA4EA45B0}"/>
              </a:ext>
            </a:extLst>
          </p:cNvPr>
          <p:cNvGrpSpPr/>
          <p:nvPr/>
        </p:nvGrpSpPr>
        <p:grpSpPr>
          <a:xfrm>
            <a:off x="6727012" y="4920762"/>
            <a:ext cx="1508747" cy="1522272"/>
            <a:chOff x="5405116" y="3188493"/>
            <a:chExt cx="1508747" cy="1522272"/>
          </a:xfrm>
        </p:grpSpPr>
        <p:pic>
          <p:nvPicPr>
            <p:cNvPr id="6" name="그림 5" descr="해양 포유류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6CE0990A-D67F-B6F3-B3DF-16AE2362B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22225" y="3872116"/>
              <a:ext cx="1274528" cy="83864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000FDD-1196-9609-460E-0CF50F2FD15B}"/>
                </a:ext>
              </a:extLst>
            </p:cNvPr>
            <p:cNvSpPr txBox="1"/>
            <p:nvPr/>
          </p:nvSpPr>
          <p:spPr>
            <a:xfrm>
              <a:off x="5405116" y="3188493"/>
              <a:ext cx="1508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추천결과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C0A3D54-8E56-24CE-3433-2178FBF44B8B}"/>
              </a:ext>
            </a:extLst>
          </p:cNvPr>
          <p:cNvGrpSpPr/>
          <p:nvPr/>
        </p:nvGrpSpPr>
        <p:grpSpPr>
          <a:xfrm>
            <a:off x="9553832" y="1469655"/>
            <a:ext cx="2041521" cy="1480348"/>
            <a:chOff x="9458582" y="557632"/>
            <a:chExt cx="2041521" cy="1480348"/>
          </a:xfrm>
        </p:grpSpPr>
        <p:pic>
          <p:nvPicPr>
            <p:cNvPr id="9" name="그림 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D9ED813-5025-BCB3-DB7F-A98115E6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13329" y="1162948"/>
              <a:ext cx="1647772" cy="87503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103225-E372-2FB1-56D9-BBA0896E9808}"/>
                </a:ext>
              </a:extLst>
            </p:cNvPr>
            <p:cNvSpPr txBox="1"/>
            <p:nvPr/>
          </p:nvSpPr>
          <p:spPr>
            <a:xfrm>
              <a:off x="9458582" y="557632"/>
              <a:ext cx="2041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Object Detection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CE6FF1-8DEC-2C8E-40FC-18FA0B848957}"/>
              </a:ext>
            </a:extLst>
          </p:cNvPr>
          <p:cNvCxnSpPr/>
          <p:nvPr/>
        </p:nvCxnSpPr>
        <p:spPr>
          <a:xfrm>
            <a:off x="8534400" y="1600200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936C12C-B3E9-BCD0-1E42-438F2D9BD5BB}"/>
              </a:ext>
            </a:extLst>
          </p:cNvPr>
          <p:cNvCxnSpPr/>
          <p:nvPr/>
        </p:nvCxnSpPr>
        <p:spPr>
          <a:xfrm>
            <a:off x="8534400" y="3841725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88C9DA-8FF4-C75E-E112-A14640414DBA}"/>
              </a:ext>
            </a:extLst>
          </p:cNvPr>
          <p:cNvCxnSpPr/>
          <p:nvPr/>
        </p:nvCxnSpPr>
        <p:spPr>
          <a:xfrm>
            <a:off x="3690692" y="4051275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0A1C6C0-871E-E3E8-723E-B4D47CE15383}"/>
              </a:ext>
            </a:extLst>
          </p:cNvPr>
          <p:cNvCxnSpPr/>
          <p:nvPr/>
        </p:nvCxnSpPr>
        <p:spPr>
          <a:xfrm>
            <a:off x="1384267" y="4051275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23F4540-115B-F743-D6C2-B6A30842D0A0}"/>
              </a:ext>
            </a:extLst>
          </p:cNvPr>
          <p:cNvCxnSpPr>
            <a:cxnSpLocks/>
          </p:cNvCxnSpPr>
          <p:nvPr/>
        </p:nvCxnSpPr>
        <p:spPr>
          <a:xfrm flipH="1" flipV="1">
            <a:off x="1384267" y="4280580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190E01F-B9F7-FAFB-3530-B7A85F8FEAE5}"/>
              </a:ext>
            </a:extLst>
          </p:cNvPr>
          <p:cNvCxnSpPr>
            <a:cxnSpLocks/>
          </p:cNvCxnSpPr>
          <p:nvPr/>
        </p:nvCxnSpPr>
        <p:spPr>
          <a:xfrm flipH="1" flipV="1">
            <a:off x="3671886" y="4280580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0EA2488-1DAA-EF17-C4F6-34E2E6DAC95F}"/>
              </a:ext>
            </a:extLst>
          </p:cNvPr>
          <p:cNvCxnSpPr>
            <a:cxnSpLocks/>
          </p:cNvCxnSpPr>
          <p:nvPr/>
        </p:nvCxnSpPr>
        <p:spPr>
          <a:xfrm flipH="1" flipV="1">
            <a:off x="5888933" y="4280580"/>
            <a:ext cx="638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CE56B243-80B6-8F43-2482-5973C56C5032}"/>
              </a:ext>
            </a:extLst>
          </p:cNvPr>
          <p:cNvCxnSpPr>
            <a:cxnSpLocks/>
          </p:cNvCxnSpPr>
          <p:nvPr/>
        </p:nvCxnSpPr>
        <p:spPr>
          <a:xfrm>
            <a:off x="5888933" y="4019550"/>
            <a:ext cx="207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6EA134A-567D-437A-6D15-1B236A25E44F}"/>
              </a:ext>
            </a:extLst>
          </p:cNvPr>
          <p:cNvCxnSpPr>
            <a:cxnSpLocks/>
          </p:cNvCxnSpPr>
          <p:nvPr/>
        </p:nvCxnSpPr>
        <p:spPr>
          <a:xfrm flipV="1">
            <a:off x="6096000" y="1811338"/>
            <a:ext cx="0" cy="2208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DCC3FE6-A27B-F866-22E7-21EEBEDBE8CF}"/>
              </a:ext>
            </a:extLst>
          </p:cNvPr>
          <p:cNvCxnSpPr>
            <a:cxnSpLocks/>
          </p:cNvCxnSpPr>
          <p:nvPr/>
        </p:nvCxnSpPr>
        <p:spPr>
          <a:xfrm>
            <a:off x="6096000" y="1812926"/>
            <a:ext cx="431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E07CA1F-F581-5795-D29A-E41413FEAB17}"/>
              </a:ext>
            </a:extLst>
          </p:cNvPr>
          <p:cNvCxnSpPr/>
          <p:nvPr/>
        </p:nvCxnSpPr>
        <p:spPr>
          <a:xfrm flipH="1">
            <a:off x="5080000" y="6197600"/>
            <a:ext cx="1447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DFB2C57-B2FE-3DA8-C2EE-C00DCEDC3354}"/>
              </a:ext>
            </a:extLst>
          </p:cNvPr>
          <p:cNvCxnSpPr>
            <a:cxnSpLocks/>
          </p:cNvCxnSpPr>
          <p:nvPr/>
        </p:nvCxnSpPr>
        <p:spPr>
          <a:xfrm flipV="1">
            <a:off x="5080000" y="4920762"/>
            <a:ext cx="0" cy="127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A564267-9F65-F75B-87AA-6CFE4A26A11E}"/>
              </a:ext>
            </a:extLst>
          </p:cNvPr>
          <p:cNvCxnSpPr/>
          <p:nvPr/>
        </p:nvCxnSpPr>
        <p:spPr>
          <a:xfrm flipH="1">
            <a:off x="9003030" y="4823460"/>
            <a:ext cx="158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ABEE2BC-D95B-447E-18E6-319E9903EC70}"/>
              </a:ext>
            </a:extLst>
          </p:cNvPr>
          <p:cNvCxnSpPr/>
          <p:nvPr/>
        </p:nvCxnSpPr>
        <p:spPr>
          <a:xfrm>
            <a:off x="9006840" y="4819650"/>
            <a:ext cx="0" cy="137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DFEA6BC6-6E35-0436-7F8D-0646CD02DEAA}"/>
              </a:ext>
            </a:extLst>
          </p:cNvPr>
          <p:cNvCxnSpPr>
            <a:cxnSpLocks/>
          </p:cNvCxnSpPr>
          <p:nvPr/>
        </p:nvCxnSpPr>
        <p:spPr>
          <a:xfrm flipH="1">
            <a:off x="8519160" y="6198870"/>
            <a:ext cx="483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6E52912-190E-5F0C-740E-C397BFEE4F62}"/>
              </a:ext>
            </a:extLst>
          </p:cNvPr>
          <p:cNvGrpSpPr/>
          <p:nvPr/>
        </p:nvGrpSpPr>
        <p:grpSpPr>
          <a:xfrm>
            <a:off x="9249787" y="3378952"/>
            <a:ext cx="2565358" cy="1911142"/>
            <a:chOff x="9249787" y="3096168"/>
            <a:chExt cx="2565358" cy="1911142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1AF5088-AEBD-72A2-F96E-6558BB96F1C1}"/>
                </a:ext>
              </a:extLst>
            </p:cNvPr>
            <p:cNvGrpSpPr/>
            <p:nvPr/>
          </p:nvGrpSpPr>
          <p:grpSpPr>
            <a:xfrm>
              <a:off x="9249787" y="3096168"/>
              <a:ext cx="2565358" cy="1530174"/>
              <a:chOff x="9154538" y="2807609"/>
              <a:chExt cx="2565358" cy="1530174"/>
            </a:xfrm>
          </p:grpSpPr>
          <p:pic>
            <p:nvPicPr>
              <p:cNvPr id="8" name="그림 7" descr="로고, 폰트, 그래픽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55456C55-E291-4A74-53F7-C85FC696C8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65535" y="3356150"/>
                <a:ext cx="943362" cy="981633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FBB0E4-5170-2B1D-FF11-E361C592806D}"/>
                  </a:ext>
                </a:extLst>
              </p:cNvPr>
              <p:cNvSpPr txBox="1"/>
              <p:nvPr/>
            </p:nvSpPr>
            <p:spPr>
              <a:xfrm>
                <a:off x="9154538" y="2807609"/>
                <a:ext cx="256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유사도비교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31B109-9EC6-E3A7-F336-487444EFFCEE}"/>
                </a:ext>
              </a:extLst>
            </p:cNvPr>
            <p:cNvSpPr txBox="1"/>
            <p:nvPr/>
          </p:nvSpPr>
          <p:spPr>
            <a:xfrm>
              <a:off x="9764467" y="4699533"/>
              <a:ext cx="15359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Cosine Similarity</a:t>
              </a:r>
              <a:endParaRPr lang="ko-KR" altLang="en-US" sz="1400" dirty="0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6C304BCE-37DD-4EB1-2B30-E4898CF9A264}"/>
              </a:ext>
            </a:extLst>
          </p:cNvPr>
          <p:cNvSpPr txBox="1"/>
          <p:nvPr/>
        </p:nvSpPr>
        <p:spPr>
          <a:xfrm>
            <a:off x="10134997" y="914428"/>
            <a:ext cx="8851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 descr="폰트, 스크린샷, 그래픽, 텍스트이(가) 표시된 사진&#10;&#10;자동 생성된 설명">
            <a:extLst>
              <a:ext uri="{FF2B5EF4-FFF2-40B4-BE49-F238E27FC236}">
                <a16:creationId xmlns:a16="http://schemas.microsoft.com/office/drawing/2014/main" id="{28A107B4-B5EA-0B6B-6384-FBE7F792E06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5393" y="5466176"/>
            <a:ext cx="1696354" cy="744500"/>
          </a:xfrm>
          <a:prstGeom prst="rect">
            <a:avLst/>
          </a:prstGeom>
        </p:spPr>
      </p:pic>
      <p:pic>
        <p:nvPicPr>
          <p:cNvPr id="15" name="그림 14" descr="그래픽, 스크린샷, 로고, 상징이(가) 표시된 사진">
            <a:extLst>
              <a:ext uri="{FF2B5EF4-FFF2-40B4-BE49-F238E27FC236}">
                <a16:creationId xmlns:a16="http://schemas.microsoft.com/office/drawing/2014/main" id="{40345855-41AE-8287-844B-40AED8FD06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2138" y="4819650"/>
            <a:ext cx="563120" cy="784735"/>
          </a:xfrm>
          <a:prstGeom prst="rect">
            <a:avLst/>
          </a:prstGeom>
        </p:spPr>
      </p:pic>
      <p:pic>
        <p:nvPicPr>
          <p:cNvPr id="16" name="그림 15" descr="그래픽, 스크린샷, 로고, 상징이(가) 표시된 사진&#10;&#10;자동 생성된 설명">
            <a:extLst>
              <a:ext uri="{FF2B5EF4-FFF2-40B4-BE49-F238E27FC236}">
                <a16:creationId xmlns:a16="http://schemas.microsoft.com/office/drawing/2014/main" id="{D50040E5-B57B-5CBF-7A7E-5DE5FA37E00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4430" y="4819650"/>
            <a:ext cx="563120" cy="784735"/>
          </a:xfrm>
          <a:prstGeom prst="rect">
            <a:avLst/>
          </a:prstGeom>
        </p:spPr>
      </p:pic>
      <p:pic>
        <p:nvPicPr>
          <p:cNvPr id="17" name="그림 16" descr="그래픽, 스크린샷, 로고, 상징이(가) 표시된 사진&#10;&#10;자동 생성된 설명">
            <a:extLst>
              <a:ext uri="{FF2B5EF4-FFF2-40B4-BE49-F238E27FC236}">
                <a16:creationId xmlns:a16="http://schemas.microsoft.com/office/drawing/2014/main" id="{146DD4B9-E493-912A-5268-4251E624443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464" y="4776658"/>
            <a:ext cx="598716" cy="834340"/>
          </a:xfrm>
          <a:prstGeom prst="rect">
            <a:avLst/>
          </a:prstGeom>
        </p:spPr>
      </p:pic>
      <p:pic>
        <p:nvPicPr>
          <p:cNvPr id="18" name="그림 17" descr="그래픽, 그래픽 디자인, 폰트, 디자인이(가) 표시된 사진&#10;&#10;자동 생성된 설명">
            <a:extLst>
              <a:ext uri="{FF2B5EF4-FFF2-40B4-BE49-F238E27FC236}">
                <a16:creationId xmlns:a16="http://schemas.microsoft.com/office/drawing/2014/main" id="{1485C244-DF93-50EE-C730-09BFDF96352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3329" y="1600200"/>
            <a:ext cx="852899" cy="14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023CC1-AAAC-A74B-5454-09171197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EAA2EA9-8F4B-B8B2-F939-0B8E4E17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7406644-8B60-69B3-38E6-58DB6CD781BA}"/>
              </a:ext>
            </a:extLst>
          </p:cNvPr>
          <p:cNvGrpSpPr/>
          <p:nvPr/>
        </p:nvGrpSpPr>
        <p:grpSpPr>
          <a:xfrm>
            <a:off x="691116" y="413023"/>
            <a:ext cx="2040292" cy="448539"/>
            <a:chOff x="821800" y="2403391"/>
            <a:chExt cx="2615882" cy="575077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B58FEAAA-310D-108D-D948-F6B41D0D2430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39897B-CAE8-2AED-1C3E-3E33257D0C46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3-4.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시스템 아키텍처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219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ADC7A-BDC2-9272-5F40-315B1994C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6BDFD96-555D-1BE2-36B1-C6EAE1B40423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F6095134-35F7-D7AB-4CC5-7F4A273196F0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9460B6-9CEC-0383-6945-6830F5B364A6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3-5.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주요 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63D335-6EB1-FF31-A7BB-38A72B2467B2}"/>
              </a:ext>
            </a:extLst>
          </p:cNvPr>
          <p:cNvGrpSpPr/>
          <p:nvPr/>
        </p:nvGrpSpPr>
        <p:grpSpPr>
          <a:xfrm>
            <a:off x="7237518" y="406533"/>
            <a:ext cx="3611430" cy="8447985"/>
            <a:chOff x="7237518" y="406533"/>
            <a:chExt cx="3611430" cy="8447985"/>
          </a:xfrm>
        </p:grpSpPr>
        <p:pic>
          <p:nvPicPr>
            <p:cNvPr id="9" name="그림 8" descr="텍스트, 스크린샷, 웹사이트, 웹 페이지이(가) 표시된 사진&#10;&#10;자동 생성된 설명">
              <a:extLst>
                <a:ext uri="{FF2B5EF4-FFF2-40B4-BE49-F238E27FC236}">
                  <a16:creationId xmlns:a16="http://schemas.microsoft.com/office/drawing/2014/main" id="{9E27B14D-D45F-9448-FB41-E4C252309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2523" y="511355"/>
              <a:ext cx="3513699" cy="7659290"/>
            </a:xfrm>
            <a:prstGeom prst="rect">
              <a:avLst/>
            </a:prstGeom>
          </p:spPr>
        </p:pic>
        <p:pic>
          <p:nvPicPr>
            <p:cNvPr id="10" name="그림 9" descr="텍스트, 메뉴, 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ACC62C8B-5292-6022-67AA-523D6DE5A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82523" y="5151897"/>
              <a:ext cx="3513699" cy="3702621"/>
            </a:xfrm>
            <a:prstGeom prst="rect">
              <a:avLst/>
            </a:prstGeom>
          </p:spPr>
        </p:pic>
        <p:pic>
          <p:nvPicPr>
            <p:cNvPr id="6" name="그림 5" descr="스크린샷, 스마트폰이(가) 표시된 사진&#10;&#10;자동 생성된 설명">
              <a:extLst>
                <a:ext uri="{FF2B5EF4-FFF2-40B4-BE49-F238E27FC236}">
                  <a16:creationId xmlns:a16="http://schemas.microsoft.com/office/drawing/2014/main" id="{ECE7251A-ECAC-4EA3-CB90-727721ED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7518" y="406533"/>
              <a:ext cx="3611430" cy="744624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FCE8B5-0EDE-613E-FB88-83DCA68B52C2}"/>
              </a:ext>
            </a:extLst>
          </p:cNvPr>
          <p:cNvSpPr/>
          <p:nvPr/>
        </p:nvSpPr>
        <p:spPr>
          <a:xfrm>
            <a:off x="7471509" y="2836985"/>
            <a:ext cx="3126153" cy="1101969"/>
          </a:xfrm>
          <a:prstGeom prst="rect">
            <a:avLst/>
          </a:prstGeom>
          <a:noFill/>
          <a:ln>
            <a:solidFill>
              <a:srgbClr val="E17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DD0232-11C4-9614-F54A-A2637C111C61}"/>
              </a:ext>
            </a:extLst>
          </p:cNvPr>
          <p:cNvGrpSpPr/>
          <p:nvPr/>
        </p:nvGrpSpPr>
        <p:grpSpPr>
          <a:xfrm>
            <a:off x="698971" y="2569149"/>
            <a:ext cx="5756536" cy="1719702"/>
            <a:chOff x="601784" y="1585677"/>
            <a:chExt cx="5756536" cy="17197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313D86-2309-0308-26C1-334B0DF72141}"/>
                </a:ext>
              </a:extLst>
            </p:cNvPr>
            <p:cNvSpPr txBox="1"/>
            <p:nvPr/>
          </p:nvSpPr>
          <p:spPr>
            <a:xfrm>
              <a:off x="953475" y="1585677"/>
              <a:ext cx="5404845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E17866"/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이미지 업로드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폴더에 있는 사진을 업로드 할 수 있는 팝업이 열립니다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E17866"/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카메라 열기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카메라로 사진을 촬영하여 사진을 업로드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합니다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88CDAB7-907F-9A8B-C6A8-3F089FF7BB75}"/>
                </a:ext>
              </a:extLst>
            </p:cNvPr>
            <p:cNvSpPr/>
            <p:nvPr/>
          </p:nvSpPr>
          <p:spPr>
            <a:xfrm>
              <a:off x="601784" y="1707819"/>
              <a:ext cx="296985" cy="296985"/>
            </a:xfrm>
            <a:prstGeom prst="ellipse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96A7B161-C1D3-2F50-BB11-5C61AEA5610C}"/>
              </a:ext>
            </a:extLst>
          </p:cNvPr>
          <p:cNvSpPr/>
          <p:nvPr/>
        </p:nvSpPr>
        <p:spPr>
          <a:xfrm>
            <a:off x="7213264" y="2529282"/>
            <a:ext cx="296985" cy="296985"/>
          </a:xfrm>
          <a:prstGeom prst="ellipse">
            <a:avLst/>
          </a:prstGeom>
          <a:solidFill>
            <a:srgbClr val="E178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1520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0CA3A-6F01-585D-1270-175AE20C4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BB3F94-2442-549D-EC82-7F2838CC2083}"/>
              </a:ext>
            </a:extLst>
          </p:cNvPr>
          <p:cNvGrpSpPr/>
          <p:nvPr/>
        </p:nvGrpSpPr>
        <p:grpSpPr>
          <a:xfrm>
            <a:off x="9516400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7E4C6F19-D6D5-9DCA-1B57-55B7A3ECB0BE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35CF81-C98B-2017-C8BB-95D7340113EB}"/>
                </a:ext>
              </a:extLst>
            </p:cNvPr>
            <p:cNvSpPr txBox="1"/>
            <p:nvPr/>
          </p:nvSpPr>
          <p:spPr>
            <a:xfrm>
              <a:off x="821800" y="253833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3-5.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주요 기능</a:t>
              </a:r>
            </a:p>
          </p:txBody>
        </p:sp>
      </p:grpSp>
      <p:pic>
        <p:nvPicPr>
          <p:cNvPr id="29" name="그림 28" descr="텍스트, 메뉴, 푸드그룹, 스크린샷이(가) 표시된 사진&#10;&#10;자동 생성된 설명">
            <a:extLst>
              <a:ext uri="{FF2B5EF4-FFF2-40B4-BE49-F238E27FC236}">
                <a16:creationId xmlns:a16="http://schemas.microsoft.com/office/drawing/2014/main" id="{D02B2427-FCD2-E97C-B59E-6E49D4C039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294" y="487794"/>
            <a:ext cx="3482643" cy="754100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82E8A6A-4C0F-B66A-2B97-B7F6333D304F}"/>
              </a:ext>
            </a:extLst>
          </p:cNvPr>
          <p:cNvGrpSpPr/>
          <p:nvPr/>
        </p:nvGrpSpPr>
        <p:grpSpPr>
          <a:xfrm>
            <a:off x="1396746" y="426518"/>
            <a:ext cx="3520191" cy="308610"/>
            <a:chOff x="8170545" y="696259"/>
            <a:chExt cx="3520191" cy="308610"/>
          </a:xfrm>
        </p:grpSpPr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C6190A6A-A405-904D-6458-D648E451690D}"/>
                </a:ext>
              </a:extLst>
            </p:cNvPr>
            <p:cNvSpPr/>
            <p:nvPr/>
          </p:nvSpPr>
          <p:spPr>
            <a:xfrm rot="5400000">
              <a:off x="8170545" y="696259"/>
              <a:ext cx="308610" cy="30861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0811364A-A91F-B726-BE1A-9F99B4A78138}"/>
                </a:ext>
              </a:extLst>
            </p:cNvPr>
            <p:cNvSpPr/>
            <p:nvPr/>
          </p:nvSpPr>
          <p:spPr>
            <a:xfrm rot="10800000">
              <a:off x="11344578" y="696259"/>
              <a:ext cx="346158" cy="30861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 descr="스크린샷, 스마트폰이(가) 표시된 사진&#10;&#10;자동 생성된 설명">
            <a:extLst>
              <a:ext uri="{FF2B5EF4-FFF2-40B4-BE49-F238E27FC236}">
                <a16:creationId xmlns:a16="http://schemas.microsoft.com/office/drawing/2014/main" id="{1FC0D655-9D67-1E09-8336-E2FC4648B3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72" y="406533"/>
            <a:ext cx="3611430" cy="744624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9FBF05-2224-615A-B2E3-4DF8D37BA32D}"/>
              </a:ext>
            </a:extLst>
          </p:cNvPr>
          <p:cNvSpPr/>
          <p:nvPr/>
        </p:nvSpPr>
        <p:spPr>
          <a:xfrm>
            <a:off x="1487020" y="2524368"/>
            <a:ext cx="3360658" cy="3649785"/>
          </a:xfrm>
          <a:prstGeom prst="rect">
            <a:avLst/>
          </a:prstGeom>
          <a:noFill/>
          <a:ln>
            <a:solidFill>
              <a:srgbClr val="E17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A1876BE-3BF5-6762-5938-B055750B5041}"/>
              </a:ext>
            </a:extLst>
          </p:cNvPr>
          <p:cNvSpPr/>
          <p:nvPr/>
        </p:nvSpPr>
        <p:spPr>
          <a:xfrm>
            <a:off x="1251397" y="2186752"/>
            <a:ext cx="296985" cy="296985"/>
          </a:xfrm>
          <a:prstGeom prst="ellipse">
            <a:avLst/>
          </a:prstGeom>
          <a:solidFill>
            <a:srgbClr val="E178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5CB0B49-C4E5-6C33-18F8-898B4195F82D}"/>
              </a:ext>
            </a:extLst>
          </p:cNvPr>
          <p:cNvGrpSpPr/>
          <p:nvPr/>
        </p:nvGrpSpPr>
        <p:grpSpPr>
          <a:xfrm>
            <a:off x="5561814" y="2569149"/>
            <a:ext cx="5994877" cy="1719702"/>
            <a:chOff x="601784" y="4457226"/>
            <a:chExt cx="5395947" cy="171970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11DD20-41E2-5B9C-3684-CF02F829FE85}"/>
                </a:ext>
              </a:extLst>
            </p:cNvPr>
            <p:cNvSpPr txBox="1"/>
            <p:nvPr/>
          </p:nvSpPr>
          <p:spPr>
            <a:xfrm>
              <a:off x="953476" y="4457226"/>
              <a:ext cx="5044255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E17866"/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재료 이미지 업로드 팝업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폴더에 저장되어 있는 이미지를 업로드 할 수 있는 영역에서 업로드할 수 있고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,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업로드한 이미지 확인가능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‘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추천 받기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’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버튼을 누르면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 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추천페이지로 이동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</a:t>
              </a:r>
              <a:endParaRPr lang="ko-KR" altLang="en-US" dirty="0"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982AC6B-DF00-0205-A3AE-3EC5D498ED76}"/>
                </a:ext>
              </a:extLst>
            </p:cNvPr>
            <p:cNvSpPr/>
            <p:nvPr/>
          </p:nvSpPr>
          <p:spPr>
            <a:xfrm>
              <a:off x="601784" y="4579503"/>
              <a:ext cx="296985" cy="296985"/>
            </a:xfrm>
            <a:prstGeom prst="ellipse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382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9DC8A-CB59-7F9E-8C39-407E7713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A97CDD-FF25-DD36-C3DE-446C9C67300A}"/>
              </a:ext>
            </a:extLst>
          </p:cNvPr>
          <p:cNvGrpSpPr/>
          <p:nvPr/>
        </p:nvGrpSpPr>
        <p:grpSpPr>
          <a:xfrm>
            <a:off x="7163349" y="402025"/>
            <a:ext cx="3611430" cy="7614850"/>
            <a:chOff x="479442" y="676274"/>
            <a:chExt cx="3611430" cy="7614850"/>
          </a:xfrm>
        </p:grpSpPr>
        <p:pic>
          <p:nvPicPr>
            <p:cNvPr id="16" name="그림 15" descr="텍스트, 음식, 요리, 레시피이(가) 표시된 사진&#10;&#10;자동 생성된 설명">
              <a:extLst>
                <a:ext uri="{FF2B5EF4-FFF2-40B4-BE49-F238E27FC236}">
                  <a16:creationId xmlns:a16="http://schemas.microsoft.com/office/drawing/2014/main" id="{49308153-46FE-45D4-5F93-CF876A76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360" y="764792"/>
              <a:ext cx="3470055" cy="7526332"/>
            </a:xfrm>
            <a:prstGeom prst="rect">
              <a:avLst/>
            </a:prstGeom>
          </p:spPr>
        </p:pic>
        <p:pic>
          <p:nvPicPr>
            <p:cNvPr id="8" name="그림 7" descr="스크린샷, 스마트폰이(가) 표시된 사진&#10;&#10;자동 생성된 설명">
              <a:extLst>
                <a:ext uri="{FF2B5EF4-FFF2-40B4-BE49-F238E27FC236}">
                  <a16:creationId xmlns:a16="http://schemas.microsoft.com/office/drawing/2014/main" id="{A502FCD5-9E31-8FC3-DDA8-21BF95F48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442" y="676274"/>
              <a:ext cx="3611430" cy="7446247"/>
            </a:xfrm>
            <a:prstGeom prst="rect">
              <a:avLst/>
            </a:prstGeom>
          </p:spPr>
        </p:pic>
      </p:grpSp>
      <p:pic>
        <p:nvPicPr>
          <p:cNvPr id="20" name="그림 19" descr="텍스트, 푸드그룹, 당근, 스크린샷이(가) 표시된 사진&#10;&#10;자동 생성된 설명">
            <a:extLst>
              <a:ext uri="{FF2B5EF4-FFF2-40B4-BE49-F238E27FC236}">
                <a16:creationId xmlns:a16="http://schemas.microsoft.com/office/drawing/2014/main" id="{32F79688-7E49-8754-BA01-BFB2C5F0FB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6581" y="1917239"/>
            <a:ext cx="2721426" cy="163740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2B52F6-E562-0C48-67CB-CA529DF4D8C9}"/>
              </a:ext>
            </a:extLst>
          </p:cNvPr>
          <p:cNvSpPr/>
          <p:nvPr/>
        </p:nvSpPr>
        <p:spPr>
          <a:xfrm>
            <a:off x="7281433" y="1366254"/>
            <a:ext cx="3420889" cy="5323715"/>
          </a:xfrm>
          <a:prstGeom prst="rect">
            <a:avLst/>
          </a:prstGeom>
          <a:noFill/>
          <a:ln>
            <a:solidFill>
              <a:srgbClr val="E178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D927FE-54E4-701D-A390-AB363E79C641}"/>
              </a:ext>
            </a:extLst>
          </p:cNvPr>
          <p:cNvGrpSpPr/>
          <p:nvPr/>
        </p:nvGrpSpPr>
        <p:grpSpPr>
          <a:xfrm>
            <a:off x="698970" y="2776898"/>
            <a:ext cx="6158981" cy="1719702"/>
            <a:chOff x="601784" y="1585677"/>
            <a:chExt cx="5279798" cy="17197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7DEC-079A-2788-282D-B83655AA7528}"/>
                </a:ext>
              </a:extLst>
            </p:cNvPr>
            <p:cNvSpPr txBox="1"/>
            <p:nvPr/>
          </p:nvSpPr>
          <p:spPr>
            <a:xfrm>
              <a:off x="953476" y="1585677"/>
              <a:ext cx="4928106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E17866"/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레시피 추천 페이지</a:t>
              </a:r>
              <a:endParaRPr lang="en-US" altLang="ko-KR" b="1" dirty="0">
                <a:solidFill>
                  <a:srgbClr val="E17866"/>
                </a:solidFill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업로드한 재료가 무엇인지 인식하고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인식된 재료와 재료에 적합한 추천 레시피 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3</a:t>
              </a:r>
              <a:r>
                <a:rPr lang="ko-KR" altLang="en-US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개를 보여줍니다</a:t>
              </a:r>
              <a:r>
                <a: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.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B89C9D7-E44C-6BC7-38D0-E418DFCD9966}"/>
                </a:ext>
              </a:extLst>
            </p:cNvPr>
            <p:cNvSpPr/>
            <p:nvPr/>
          </p:nvSpPr>
          <p:spPr>
            <a:xfrm>
              <a:off x="601784" y="1707819"/>
              <a:ext cx="296985" cy="296985"/>
            </a:xfrm>
            <a:prstGeom prst="ellipse">
              <a:avLst/>
            </a:prstGeom>
            <a:solidFill>
              <a:srgbClr val="E1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855E22E9-F00B-F678-DE2A-FE53954EE3F4}"/>
              </a:ext>
            </a:extLst>
          </p:cNvPr>
          <p:cNvSpPr/>
          <p:nvPr/>
        </p:nvSpPr>
        <p:spPr>
          <a:xfrm>
            <a:off x="7023188" y="1058551"/>
            <a:ext cx="296985" cy="296985"/>
          </a:xfrm>
          <a:prstGeom prst="ellipse">
            <a:avLst/>
          </a:prstGeom>
          <a:solidFill>
            <a:srgbClr val="E178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185D1D-ABA5-4D88-3187-B356AD278A6E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6" name="모서리가 둥근 직사각형 2">
              <a:extLst>
                <a:ext uri="{FF2B5EF4-FFF2-40B4-BE49-F238E27FC236}">
                  <a16:creationId xmlns:a16="http://schemas.microsoft.com/office/drawing/2014/main" id="{E41C3E90-FE71-96E0-992F-BF930E550F59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E68D1E-5950-524A-0DD2-3554A94A605A}"/>
                </a:ext>
              </a:extLst>
            </p:cNvPr>
            <p:cNvSpPr txBox="1"/>
            <p:nvPr/>
          </p:nvSpPr>
          <p:spPr>
            <a:xfrm>
              <a:off x="821800" y="254835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3-5.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주요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60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F8809-3A87-1165-A9EC-05F29F944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D0CBD5-B0F6-B056-7620-E1646B7C76EC}"/>
              </a:ext>
            </a:extLst>
          </p:cNvPr>
          <p:cNvGrpSpPr/>
          <p:nvPr/>
        </p:nvGrpSpPr>
        <p:grpSpPr>
          <a:xfrm>
            <a:off x="8137674" y="-425906"/>
            <a:ext cx="5833200" cy="6118197"/>
            <a:chOff x="8137674" y="-425906"/>
            <a:chExt cx="5833200" cy="6118197"/>
          </a:xfrm>
        </p:grpSpPr>
        <p:sp>
          <p:nvSpPr>
            <p:cNvPr id="4" name="모서리가 둥근 직사각형 22">
              <a:extLst>
                <a:ext uri="{FF2B5EF4-FFF2-40B4-BE49-F238E27FC236}">
                  <a16:creationId xmlns:a16="http://schemas.microsoft.com/office/drawing/2014/main" id="{1C7A2FD2-AEE8-31A3-57D3-9ABEDCCEF142}"/>
                </a:ext>
              </a:extLst>
            </p:cNvPr>
            <p:cNvSpPr/>
            <p:nvPr/>
          </p:nvSpPr>
          <p:spPr>
            <a:xfrm rot="2758295">
              <a:off x="7995175" y="-283407"/>
              <a:ext cx="6118197" cy="583320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4AB99D-05A3-C896-0364-9CB16CDED503}"/>
                </a:ext>
              </a:extLst>
            </p:cNvPr>
            <p:cNvSpPr txBox="1"/>
            <p:nvPr/>
          </p:nvSpPr>
          <p:spPr>
            <a:xfrm>
              <a:off x="9703462" y="1356027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</a:t>
              </a:r>
              <a:r>
                <a:rPr kumimoji="1" lang="en-US" altLang="ko-KR" sz="6000" b="1" spc="-300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4</a:t>
              </a:r>
              <a:endParaRPr kumimoji="1" lang="ko-KR" altLang="en-US" sz="6000" b="1" spc="-300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3D1C81-C2A1-C0B1-14D3-BF5ACE5DE256}"/>
                </a:ext>
              </a:extLst>
            </p:cNvPr>
            <p:cNvSpPr txBox="1"/>
            <p:nvPr/>
          </p:nvSpPr>
          <p:spPr>
            <a:xfrm>
              <a:off x="8241418" y="2570427"/>
              <a:ext cx="3137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시연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2FB75F-04E4-6746-9E4E-2FE186C801FC}"/>
              </a:ext>
            </a:extLst>
          </p:cNvPr>
          <p:cNvGrpSpPr/>
          <p:nvPr/>
        </p:nvGrpSpPr>
        <p:grpSpPr>
          <a:xfrm flipH="1">
            <a:off x="7415335" y="1248038"/>
            <a:ext cx="2288127" cy="4800269"/>
            <a:chOff x="541674" y="409838"/>
            <a:chExt cx="2288127" cy="4800269"/>
          </a:xfrm>
        </p:grpSpPr>
        <p:sp>
          <p:nvSpPr>
            <p:cNvPr id="15" name="모서리가 둥근 직사각형 4">
              <a:extLst>
                <a:ext uri="{FF2B5EF4-FFF2-40B4-BE49-F238E27FC236}">
                  <a16:creationId xmlns:a16="http://schemas.microsoft.com/office/drawing/2014/main" id="{A747328C-D355-F1D4-6F44-7BFECED5EF82}"/>
                </a:ext>
              </a:extLst>
            </p:cNvPr>
            <p:cNvSpPr/>
            <p:nvPr/>
          </p:nvSpPr>
          <p:spPr>
            <a:xfrm rot="18304544">
              <a:off x="540472" y="5000215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모서리가 둥근 직사각형 5">
              <a:extLst>
                <a:ext uri="{FF2B5EF4-FFF2-40B4-BE49-F238E27FC236}">
                  <a16:creationId xmlns:a16="http://schemas.microsoft.com/office/drawing/2014/main" id="{3C20FA41-88F1-C511-A157-31A1EE01A239}"/>
                </a:ext>
              </a:extLst>
            </p:cNvPr>
            <p:cNvSpPr/>
            <p:nvPr/>
          </p:nvSpPr>
          <p:spPr>
            <a:xfrm rot="18304544">
              <a:off x="2741559" y="410344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모서리가 둥근 직사각형 6">
              <a:extLst>
                <a:ext uri="{FF2B5EF4-FFF2-40B4-BE49-F238E27FC236}">
                  <a16:creationId xmlns:a16="http://schemas.microsoft.com/office/drawing/2014/main" id="{54A68C4C-FF45-D417-2136-5AF66B266697}"/>
                </a:ext>
              </a:extLst>
            </p:cNvPr>
            <p:cNvSpPr/>
            <p:nvPr/>
          </p:nvSpPr>
          <p:spPr>
            <a:xfrm rot="18304544">
              <a:off x="961273" y="4819058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94F408F-1382-9154-B915-BBF5046F551B}"/>
              </a:ext>
            </a:extLst>
          </p:cNvPr>
          <p:cNvSpPr txBox="1"/>
          <p:nvPr/>
        </p:nvSpPr>
        <p:spPr>
          <a:xfrm>
            <a:off x="740167" y="5698330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결과물 시연 영상</a:t>
            </a:r>
          </a:p>
        </p:txBody>
      </p:sp>
    </p:spTree>
    <p:extLst>
      <p:ext uri="{BB962C8B-B14F-4D97-AF65-F5344CB8AC3E}">
        <p14:creationId xmlns:p14="http://schemas.microsoft.com/office/powerpoint/2010/main" val="5829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00CED-136A-8FBF-DDB1-0211CD661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EBEC71-2700-3777-64B9-934B90170D33}"/>
              </a:ext>
            </a:extLst>
          </p:cNvPr>
          <p:cNvGrpSpPr/>
          <p:nvPr/>
        </p:nvGrpSpPr>
        <p:grpSpPr>
          <a:xfrm>
            <a:off x="3441348" y="1299751"/>
            <a:ext cx="2732585" cy="523220"/>
            <a:chOff x="3363415" y="1224667"/>
            <a:chExt cx="2732585" cy="52322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269A0B-33E4-8196-CC3E-299AE48BC589}"/>
                </a:ext>
              </a:extLst>
            </p:cNvPr>
            <p:cNvSpPr/>
            <p:nvPr/>
          </p:nvSpPr>
          <p:spPr>
            <a:xfrm>
              <a:off x="3414110" y="1512266"/>
              <a:ext cx="2159882" cy="194281"/>
            </a:xfrm>
            <a:prstGeom prst="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7FB32E3-25D7-317F-EB3D-C9EE511A448E}"/>
                </a:ext>
              </a:extLst>
            </p:cNvPr>
            <p:cNvSpPr txBox="1"/>
            <p:nvPr/>
          </p:nvSpPr>
          <p:spPr>
            <a:xfrm>
              <a:off x="3363415" y="1224667"/>
              <a:ext cx="2732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CONTENTS</a:t>
              </a:r>
              <a:endPara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endParaRPr>
            </a:p>
          </p:txBody>
        </p:sp>
      </p:grp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4F1F398-6015-9C94-EEFF-7FED4B97806F}"/>
              </a:ext>
            </a:extLst>
          </p:cNvPr>
          <p:cNvSpPr/>
          <p:nvPr/>
        </p:nvSpPr>
        <p:spPr>
          <a:xfrm rot="2198381">
            <a:off x="10469100" y="2204618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AEE8F19-B6F8-DF46-173A-C6A50677CFBD}"/>
              </a:ext>
            </a:extLst>
          </p:cNvPr>
          <p:cNvSpPr/>
          <p:nvPr/>
        </p:nvSpPr>
        <p:spPr>
          <a:xfrm rot="2198381">
            <a:off x="-3409664" y="-984494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F8E248A-9329-69DB-CA50-77C2D326315D}"/>
              </a:ext>
            </a:extLst>
          </p:cNvPr>
          <p:cNvSpPr/>
          <p:nvPr/>
        </p:nvSpPr>
        <p:spPr>
          <a:xfrm rot="18304544">
            <a:off x="540472" y="5000215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C631985-3513-921F-D44C-6EE2652E1886}"/>
              </a:ext>
            </a:extLst>
          </p:cNvPr>
          <p:cNvSpPr/>
          <p:nvPr/>
        </p:nvSpPr>
        <p:spPr>
          <a:xfrm rot="18304544">
            <a:off x="2741559" y="410344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4781081-AD20-5C2A-2F8B-30FD0D5B4CBD}"/>
              </a:ext>
            </a:extLst>
          </p:cNvPr>
          <p:cNvSpPr/>
          <p:nvPr/>
        </p:nvSpPr>
        <p:spPr>
          <a:xfrm rot="18304544">
            <a:off x="961273" y="4819058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DB58765-1368-F23B-2BED-B9B4C01592CB}"/>
              </a:ext>
            </a:extLst>
          </p:cNvPr>
          <p:cNvSpPr/>
          <p:nvPr/>
        </p:nvSpPr>
        <p:spPr>
          <a:xfrm rot="18304544">
            <a:off x="9685498" y="6180766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8F35E21-E719-51DA-C823-FDFB0F027742}"/>
              </a:ext>
            </a:extLst>
          </p:cNvPr>
          <p:cNvSpPr/>
          <p:nvPr/>
        </p:nvSpPr>
        <p:spPr>
          <a:xfrm rot="18304544">
            <a:off x="11447199" y="1579018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404170A-C72C-7DBD-3197-BD61D7D59F54}"/>
              </a:ext>
            </a:extLst>
          </p:cNvPr>
          <p:cNvSpPr/>
          <p:nvPr/>
        </p:nvSpPr>
        <p:spPr>
          <a:xfrm rot="18304544">
            <a:off x="11669447" y="1285161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CC0BF-9754-D224-3E84-9C5C3BB1F072}"/>
              </a:ext>
            </a:extLst>
          </p:cNvPr>
          <p:cNvSpPr txBox="1"/>
          <p:nvPr/>
        </p:nvSpPr>
        <p:spPr>
          <a:xfrm>
            <a:off x="3492043" y="2280562"/>
            <a:ext cx="5974956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팀 소개 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소개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상세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시연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프로젝트 이슈</a:t>
            </a:r>
            <a:endParaRPr kumimoji="1"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IBM Plex Sans KR Light" panose="020B0403050203000203" pitchFamily="34" charset="-127"/>
              <a:ea typeface="IBM Plex Sans KR Light" panose="020B0403050203000203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IBM Plex Sans KR Light" panose="020B0403050203000203" pitchFamily="34" charset="-127"/>
                <a:ea typeface="IBM Plex Sans KR Light" panose="020B0403050203000203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8755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C8432-56CE-CC8F-E106-C0CDB040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5ECA028-00BB-EA40-67E5-579B4997B4A1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DFD04083-6C6A-D86A-A675-A5B013FF59F4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BFD53D-E62A-E088-565C-DF6EA2C79FF1}"/>
                </a:ext>
              </a:extLst>
            </p:cNvPr>
            <p:cNvSpPr txBox="1"/>
            <p:nvPr/>
          </p:nvSpPr>
          <p:spPr>
            <a:xfrm>
              <a:off x="821800" y="2543416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4-1.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시연 영상</a:t>
              </a:r>
            </a:p>
          </p:txBody>
        </p:sp>
      </p:grp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01377908-67D5-8404-0B13-C4CB8F8221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2838" y="4139017"/>
            <a:ext cx="661788" cy="644962"/>
          </a:xfrm>
          <a:prstGeom prst="rect">
            <a:avLst/>
          </a:prstGeom>
        </p:spPr>
      </p:pic>
      <p:pic>
        <p:nvPicPr>
          <p:cNvPr id="5" name="시연 영상">
            <a:hlinkClick r:id="" action="ppaction://media"/>
            <a:extLst>
              <a:ext uri="{FF2B5EF4-FFF2-40B4-BE49-F238E27FC236}">
                <a16:creationId xmlns:a16="http://schemas.microsoft.com/office/drawing/2014/main" id="{C33C2D0F-2807-C5D1-5486-228D28A66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8975" y="0"/>
            <a:ext cx="3194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6994FF-822B-3C14-3D40-DA638182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8118BDF-31FA-4D59-12FC-483C2C7A1049}"/>
              </a:ext>
            </a:extLst>
          </p:cNvPr>
          <p:cNvGrpSpPr/>
          <p:nvPr/>
        </p:nvGrpSpPr>
        <p:grpSpPr>
          <a:xfrm>
            <a:off x="-1739595" y="1095122"/>
            <a:ext cx="5943105" cy="5739105"/>
            <a:chOff x="-1739595" y="1095122"/>
            <a:chExt cx="5943105" cy="5739105"/>
          </a:xfrm>
        </p:grpSpPr>
        <p:sp>
          <p:nvSpPr>
            <p:cNvPr id="11" name="모서리가 둥근 직사각형 22">
              <a:extLst>
                <a:ext uri="{FF2B5EF4-FFF2-40B4-BE49-F238E27FC236}">
                  <a16:creationId xmlns:a16="http://schemas.microsoft.com/office/drawing/2014/main" id="{B1162045-DEF6-C881-58D7-6BD63F20FE70}"/>
                </a:ext>
              </a:extLst>
            </p:cNvPr>
            <p:cNvSpPr/>
            <p:nvPr/>
          </p:nvSpPr>
          <p:spPr>
            <a:xfrm rot="2758295">
              <a:off x="-1873264" y="1228791"/>
              <a:ext cx="5739105" cy="5471767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9D66D5-6DD5-6ED3-7E48-7658CB6D2C5E}"/>
                </a:ext>
              </a:extLst>
            </p:cNvPr>
            <p:cNvSpPr txBox="1"/>
            <p:nvPr/>
          </p:nvSpPr>
          <p:spPr>
            <a:xfrm>
              <a:off x="548848" y="2313969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05</a:t>
              </a:r>
              <a:endParaRPr kumimoji="1" lang="ko-KR" altLang="en-US" sz="6000" b="1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2BA0C5-2985-A402-C0BD-2F50E8375FBE}"/>
                </a:ext>
              </a:extLst>
            </p:cNvPr>
            <p:cNvSpPr txBox="1"/>
            <p:nvPr/>
          </p:nvSpPr>
          <p:spPr>
            <a:xfrm>
              <a:off x="548847" y="3528369"/>
              <a:ext cx="36546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이슈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7F407A4-E318-E046-C795-FAB7D0F554A1}"/>
              </a:ext>
            </a:extLst>
          </p:cNvPr>
          <p:cNvSpPr txBox="1"/>
          <p:nvPr/>
        </p:nvSpPr>
        <p:spPr>
          <a:xfrm>
            <a:off x="8899777" y="5698330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프로젝트 이슈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9F071C-E755-ECCB-C113-1D18A1FBF348}"/>
              </a:ext>
            </a:extLst>
          </p:cNvPr>
          <p:cNvGrpSpPr/>
          <p:nvPr/>
        </p:nvGrpSpPr>
        <p:grpSpPr>
          <a:xfrm flipH="1">
            <a:off x="2185991" y="665369"/>
            <a:ext cx="2099261" cy="5106164"/>
            <a:chOff x="9686700" y="1284494"/>
            <a:chExt cx="2099261" cy="5106164"/>
          </a:xfrm>
        </p:grpSpPr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47AA1974-8363-6563-9E2C-333D20A36807}"/>
                </a:ext>
              </a:extLst>
            </p:cNvPr>
            <p:cNvSpPr/>
            <p:nvPr/>
          </p:nvSpPr>
          <p:spPr>
            <a:xfrm rot="18304544">
              <a:off x="9685498" y="6180766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869339FA-B0B7-FF6F-4B5A-9063CB3465B5}"/>
                </a:ext>
              </a:extLst>
            </p:cNvPr>
            <p:cNvSpPr/>
            <p:nvPr/>
          </p:nvSpPr>
          <p:spPr>
            <a:xfrm rot="18304544">
              <a:off x="11447199" y="1579018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9">
              <a:extLst>
                <a:ext uri="{FF2B5EF4-FFF2-40B4-BE49-F238E27FC236}">
                  <a16:creationId xmlns:a16="http://schemas.microsoft.com/office/drawing/2014/main" id="{453C89DC-D9CB-7F3A-6191-F3BC7D1DF127}"/>
                </a:ext>
              </a:extLst>
            </p:cNvPr>
            <p:cNvSpPr/>
            <p:nvPr/>
          </p:nvSpPr>
          <p:spPr>
            <a:xfrm rot="18304544">
              <a:off x="11669447" y="1285161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9408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2B7E1-E2B0-D858-A713-CD337FFC1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23B23E6-6D2A-06ED-48CB-8050350EAB39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971E9D6-FE1F-CBCB-7FC9-45215DAB8439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7CBD9B-3C9B-FCF9-B13E-DECC85F5B8DE}"/>
                </a:ext>
              </a:extLst>
            </p:cNvPr>
            <p:cNvSpPr txBox="1"/>
            <p:nvPr/>
          </p:nvSpPr>
          <p:spPr>
            <a:xfrm>
              <a:off x="821800" y="2533396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5-1.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이슈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08B3B6-29DF-63AA-0789-D9BF8D3DF6D8}"/>
              </a:ext>
            </a:extLst>
          </p:cNvPr>
          <p:cNvGrpSpPr/>
          <p:nvPr/>
        </p:nvGrpSpPr>
        <p:grpSpPr>
          <a:xfrm>
            <a:off x="698971" y="1757576"/>
            <a:ext cx="10667998" cy="820618"/>
            <a:chOff x="698971" y="1757576"/>
            <a:chExt cx="10667998" cy="82061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B42C0B4-0E4C-0A24-0911-250D158E63DA}"/>
                </a:ext>
              </a:extLst>
            </p:cNvPr>
            <p:cNvSpPr/>
            <p:nvPr/>
          </p:nvSpPr>
          <p:spPr>
            <a:xfrm>
              <a:off x="745861" y="1820102"/>
              <a:ext cx="10621108" cy="758092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4308096-3753-EA77-BEC5-1099A2AFF003}"/>
                </a:ext>
              </a:extLst>
            </p:cNvPr>
            <p:cNvSpPr/>
            <p:nvPr/>
          </p:nvSpPr>
          <p:spPr>
            <a:xfrm>
              <a:off x="698971" y="1757576"/>
              <a:ext cx="10621108" cy="758092"/>
            </a:xfrm>
            <a:prstGeom prst="roundRect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비슷한 재료가 많아 모델의 인식률을 높이기 위해 어떻게 하면 좋을지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72CA1E-E293-93E1-ABDB-57C69F15ED9C}"/>
              </a:ext>
            </a:extLst>
          </p:cNvPr>
          <p:cNvGrpSpPr/>
          <p:nvPr/>
        </p:nvGrpSpPr>
        <p:grpSpPr>
          <a:xfrm>
            <a:off x="698971" y="3341422"/>
            <a:ext cx="10667998" cy="820618"/>
            <a:chOff x="698971" y="2807294"/>
            <a:chExt cx="10667998" cy="820618"/>
          </a:xfrm>
          <a:solidFill>
            <a:srgbClr val="FDD3CE"/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825C4CD-1E4D-D438-500D-31C66B8DD9B4}"/>
                </a:ext>
              </a:extLst>
            </p:cNvPr>
            <p:cNvSpPr/>
            <p:nvPr/>
          </p:nvSpPr>
          <p:spPr>
            <a:xfrm>
              <a:off x="745861" y="2869820"/>
              <a:ext cx="10621108" cy="758092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0CFC4D1-2193-362C-4D08-C56BAE29095F}"/>
                </a:ext>
              </a:extLst>
            </p:cNvPr>
            <p:cNvSpPr/>
            <p:nvPr/>
          </p:nvSpPr>
          <p:spPr>
            <a:xfrm>
              <a:off x="698971" y="2807294"/>
              <a:ext cx="10621108" cy="7580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인식한 재료와 레시피의 유사도를 높이기 위해 어떻게 가중치를 두어야 할지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3F3D57-A266-8B4B-FC0F-1D05A07164DE}"/>
              </a:ext>
            </a:extLst>
          </p:cNvPr>
          <p:cNvGrpSpPr/>
          <p:nvPr/>
        </p:nvGrpSpPr>
        <p:grpSpPr>
          <a:xfrm>
            <a:off x="698971" y="4925268"/>
            <a:ext cx="10667998" cy="820618"/>
            <a:chOff x="698971" y="3919538"/>
            <a:chExt cx="10667998" cy="82061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7CCCDED-0384-F5A4-088C-A1BA479C527C}"/>
                </a:ext>
              </a:extLst>
            </p:cNvPr>
            <p:cNvSpPr/>
            <p:nvPr/>
          </p:nvSpPr>
          <p:spPr>
            <a:xfrm>
              <a:off x="745861" y="3982064"/>
              <a:ext cx="10621108" cy="758092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2F871FD-658E-16AA-DFFC-6F480A455DDA}"/>
                </a:ext>
              </a:extLst>
            </p:cNvPr>
            <p:cNvSpPr/>
            <p:nvPr/>
          </p:nvSpPr>
          <p:spPr>
            <a:xfrm>
              <a:off x="698971" y="3919538"/>
              <a:ext cx="10621108" cy="758092"/>
            </a:xfrm>
            <a:prstGeom prst="roundRect">
              <a:avLst/>
            </a:prstGeom>
            <a:solidFill>
              <a:srgbClr val="FDD3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개발파일과 모델을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도커에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 감아서 실행했을 때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연결이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잘 되지 않았던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30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F0A81-8504-9AF6-D6B5-30F78970B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AA323517-550E-1CAF-2153-967E6AA313F5}"/>
              </a:ext>
            </a:extLst>
          </p:cNvPr>
          <p:cNvSpPr/>
          <p:nvPr/>
        </p:nvSpPr>
        <p:spPr>
          <a:xfrm rot="2198381">
            <a:off x="10469100" y="2204618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A40F0EEF-3410-547E-7CF4-851EB32C2AB5}"/>
              </a:ext>
            </a:extLst>
          </p:cNvPr>
          <p:cNvSpPr/>
          <p:nvPr/>
        </p:nvSpPr>
        <p:spPr>
          <a:xfrm rot="2198381">
            <a:off x="-3409664" y="-984494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C159129A-EF16-B847-DB43-3BBFFDA8311A}"/>
              </a:ext>
            </a:extLst>
          </p:cNvPr>
          <p:cNvSpPr/>
          <p:nvPr/>
        </p:nvSpPr>
        <p:spPr>
          <a:xfrm rot="18304544">
            <a:off x="540472" y="5000215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82EA0224-A56B-1C4A-0377-89D54DD5DC25}"/>
              </a:ext>
            </a:extLst>
          </p:cNvPr>
          <p:cNvSpPr/>
          <p:nvPr/>
        </p:nvSpPr>
        <p:spPr>
          <a:xfrm rot="18304544">
            <a:off x="2741559" y="410344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90E37DF9-0D7D-3FD1-4218-CDE81867A617}"/>
              </a:ext>
            </a:extLst>
          </p:cNvPr>
          <p:cNvSpPr/>
          <p:nvPr/>
        </p:nvSpPr>
        <p:spPr>
          <a:xfrm rot="18304544">
            <a:off x="961273" y="4819058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E25C3C62-D84D-295A-4141-9240FCFFFF4A}"/>
              </a:ext>
            </a:extLst>
          </p:cNvPr>
          <p:cNvSpPr/>
          <p:nvPr/>
        </p:nvSpPr>
        <p:spPr>
          <a:xfrm rot="18304544">
            <a:off x="9685498" y="6180766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88042381-233B-11CA-5B36-63B527CA61DB}"/>
              </a:ext>
            </a:extLst>
          </p:cNvPr>
          <p:cNvSpPr/>
          <p:nvPr/>
        </p:nvSpPr>
        <p:spPr>
          <a:xfrm rot="18304544">
            <a:off x="11447199" y="1579018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9D3D484F-C56F-EFF9-11E2-367D5D27EC27}"/>
              </a:ext>
            </a:extLst>
          </p:cNvPr>
          <p:cNvSpPr/>
          <p:nvPr/>
        </p:nvSpPr>
        <p:spPr>
          <a:xfrm rot="18304544">
            <a:off x="11669447" y="1285161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513B6B-7F35-3096-3EBD-16EA538AC1FB}"/>
              </a:ext>
            </a:extLst>
          </p:cNvPr>
          <p:cNvGrpSpPr/>
          <p:nvPr/>
        </p:nvGrpSpPr>
        <p:grpSpPr>
          <a:xfrm>
            <a:off x="4729708" y="2921169"/>
            <a:ext cx="2732585" cy="1015663"/>
            <a:chOff x="4886105" y="3000995"/>
            <a:chExt cx="2732585" cy="10156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67FAE7-86CE-B5EB-F0A6-07AD7676BC6B}"/>
                </a:ext>
              </a:extLst>
            </p:cNvPr>
            <p:cNvSpPr/>
            <p:nvPr/>
          </p:nvSpPr>
          <p:spPr>
            <a:xfrm>
              <a:off x="5172456" y="3621904"/>
              <a:ext cx="2159882" cy="194281"/>
            </a:xfrm>
            <a:prstGeom prst="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4D79C9-F7E0-D63A-9C01-C4EACA331A2D}"/>
                </a:ext>
              </a:extLst>
            </p:cNvPr>
            <p:cNvSpPr txBox="1"/>
            <p:nvPr/>
          </p:nvSpPr>
          <p:spPr>
            <a:xfrm>
              <a:off x="4886105" y="3000995"/>
              <a:ext cx="27325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Q&amp;A</a:t>
              </a:r>
              <a:endParaRPr kumimoji="1"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29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754D0-A546-C77A-3A71-B8CF2170E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3BADCF5-3231-9C98-0D7F-4C51EFF8D065}"/>
              </a:ext>
            </a:extLst>
          </p:cNvPr>
          <p:cNvSpPr/>
          <p:nvPr/>
        </p:nvSpPr>
        <p:spPr>
          <a:xfrm rot="2198381">
            <a:off x="10469100" y="2204618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3">
            <a:extLst>
              <a:ext uri="{FF2B5EF4-FFF2-40B4-BE49-F238E27FC236}">
                <a16:creationId xmlns:a16="http://schemas.microsoft.com/office/drawing/2014/main" id="{E93EB2DC-D7CC-5F4B-517E-FB9C44498695}"/>
              </a:ext>
            </a:extLst>
          </p:cNvPr>
          <p:cNvSpPr/>
          <p:nvPr/>
        </p:nvSpPr>
        <p:spPr>
          <a:xfrm rot="2198381">
            <a:off x="-3409664" y="-984494"/>
            <a:ext cx="5445360" cy="5422504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4386D8E2-D63E-6490-5908-531A6F5612A4}"/>
              </a:ext>
            </a:extLst>
          </p:cNvPr>
          <p:cNvSpPr/>
          <p:nvPr/>
        </p:nvSpPr>
        <p:spPr>
          <a:xfrm rot="18304544">
            <a:off x="540472" y="5000215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0438911B-2CC9-D60A-097F-F3BAE6EF9F69}"/>
              </a:ext>
            </a:extLst>
          </p:cNvPr>
          <p:cNvSpPr/>
          <p:nvPr/>
        </p:nvSpPr>
        <p:spPr>
          <a:xfrm rot="18304544">
            <a:off x="2741559" y="410344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A21BB9E4-C20E-012A-A418-20AAE633C641}"/>
              </a:ext>
            </a:extLst>
          </p:cNvPr>
          <p:cNvSpPr/>
          <p:nvPr/>
        </p:nvSpPr>
        <p:spPr>
          <a:xfrm rot="18304544">
            <a:off x="961273" y="4819058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28622CAB-0051-31B6-1418-E85A47AC7A4D}"/>
              </a:ext>
            </a:extLst>
          </p:cNvPr>
          <p:cNvSpPr/>
          <p:nvPr/>
        </p:nvSpPr>
        <p:spPr>
          <a:xfrm rot="18304544">
            <a:off x="9685498" y="6180766"/>
            <a:ext cx="211094" cy="208690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059B58F9-5B11-86E2-704F-09071300B102}"/>
              </a:ext>
            </a:extLst>
          </p:cNvPr>
          <p:cNvSpPr/>
          <p:nvPr/>
        </p:nvSpPr>
        <p:spPr>
          <a:xfrm rot="18304544">
            <a:off x="11447199" y="1579018"/>
            <a:ext cx="88747" cy="87736"/>
          </a:xfrm>
          <a:prstGeom prst="roundRect">
            <a:avLst/>
          </a:prstGeom>
          <a:gradFill flip="none" rotWithShape="1">
            <a:gsLst>
              <a:gs pos="0">
                <a:srgbClr val="E17866"/>
              </a:gs>
              <a:gs pos="78000">
                <a:srgbClr val="E17866">
                  <a:tint val="44500"/>
                  <a:satMod val="160000"/>
                </a:srgbClr>
              </a:gs>
              <a:gs pos="100000">
                <a:srgbClr val="E178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6064247D-FB2C-7EAC-E369-FE633DC12964}"/>
              </a:ext>
            </a:extLst>
          </p:cNvPr>
          <p:cNvSpPr/>
          <p:nvPr/>
        </p:nvSpPr>
        <p:spPr>
          <a:xfrm rot="18304544">
            <a:off x="11669447" y="1285161"/>
            <a:ext cx="117181" cy="115847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0E71B5-B32F-1118-D3E7-88ED3412D135}"/>
              </a:ext>
            </a:extLst>
          </p:cNvPr>
          <p:cNvGrpSpPr/>
          <p:nvPr/>
        </p:nvGrpSpPr>
        <p:grpSpPr>
          <a:xfrm>
            <a:off x="3115728" y="2921169"/>
            <a:ext cx="5960544" cy="1015663"/>
            <a:chOff x="3115729" y="2921168"/>
            <a:chExt cx="5960544" cy="101566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A1840E-480A-D3A2-120F-67BDDF199C4D}"/>
                </a:ext>
              </a:extLst>
            </p:cNvPr>
            <p:cNvSpPr/>
            <p:nvPr/>
          </p:nvSpPr>
          <p:spPr>
            <a:xfrm>
              <a:off x="3781426" y="3517399"/>
              <a:ext cx="4629150" cy="194282"/>
            </a:xfrm>
            <a:prstGeom prst="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34F0DC-432F-2B3C-FAA3-36AD73FDE1FE}"/>
                </a:ext>
              </a:extLst>
            </p:cNvPr>
            <p:cNvSpPr txBox="1"/>
            <p:nvPr/>
          </p:nvSpPr>
          <p:spPr>
            <a:xfrm>
              <a:off x="3115729" y="2921168"/>
              <a:ext cx="5960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THANK YOU</a:t>
              </a:r>
              <a:endParaRPr kumimoji="1"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57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AFC5C-934B-890F-7600-9F5AB7817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33327F3-6F0D-6D0D-E3CB-65E2AF560B40}"/>
              </a:ext>
            </a:extLst>
          </p:cNvPr>
          <p:cNvGrpSpPr/>
          <p:nvPr/>
        </p:nvGrpSpPr>
        <p:grpSpPr>
          <a:xfrm>
            <a:off x="-1739595" y="1095122"/>
            <a:ext cx="5943105" cy="5739105"/>
            <a:chOff x="-1739595" y="1095122"/>
            <a:chExt cx="5943105" cy="5739105"/>
          </a:xfrm>
        </p:grpSpPr>
        <p:sp>
          <p:nvSpPr>
            <p:cNvPr id="6" name="모서리가 둥근 직사각형 22">
              <a:extLst>
                <a:ext uri="{FF2B5EF4-FFF2-40B4-BE49-F238E27FC236}">
                  <a16:creationId xmlns:a16="http://schemas.microsoft.com/office/drawing/2014/main" id="{4FDE014E-FCA0-4E57-D50F-70CA5CA7BAA6}"/>
                </a:ext>
              </a:extLst>
            </p:cNvPr>
            <p:cNvSpPr/>
            <p:nvPr/>
          </p:nvSpPr>
          <p:spPr>
            <a:xfrm rot="2758295">
              <a:off x="-1873264" y="1228791"/>
              <a:ext cx="5739105" cy="5471767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E990C7-FC42-3327-501F-FA985AB469FF}"/>
                </a:ext>
              </a:extLst>
            </p:cNvPr>
            <p:cNvSpPr txBox="1"/>
            <p:nvPr/>
          </p:nvSpPr>
          <p:spPr>
            <a:xfrm>
              <a:off x="548848" y="2313969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01</a:t>
              </a:r>
              <a:endParaRPr kumimoji="1" lang="ko-KR" altLang="en-US" sz="6000" b="1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FB79A6-6442-55C1-0BD2-DA7C9A6034C1}"/>
                </a:ext>
              </a:extLst>
            </p:cNvPr>
            <p:cNvSpPr txBox="1"/>
            <p:nvPr/>
          </p:nvSpPr>
          <p:spPr>
            <a:xfrm>
              <a:off x="548847" y="3528369"/>
              <a:ext cx="36546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팀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D24958-018D-F1FA-A2CB-BECB48DC1D82}"/>
              </a:ext>
            </a:extLst>
          </p:cNvPr>
          <p:cNvGrpSpPr/>
          <p:nvPr/>
        </p:nvGrpSpPr>
        <p:grpSpPr>
          <a:xfrm flipH="1">
            <a:off x="2185991" y="665369"/>
            <a:ext cx="2099261" cy="5106164"/>
            <a:chOff x="9686700" y="1284494"/>
            <a:chExt cx="2099261" cy="5106164"/>
          </a:xfrm>
        </p:grpSpPr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2D1492DA-5327-F9D4-8F02-1C83CC74364C}"/>
                </a:ext>
              </a:extLst>
            </p:cNvPr>
            <p:cNvSpPr/>
            <p:nvPr/>
          </p:nvSpPr>
          <p:spPr>
            <a:xfrm rot="18304544">
              <a:off x="9685498" y="6180766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모서리가 둥근 직사각형 8">
              <a:extLst>
                <a:ext uri="{FF2B5EF4-FFF2-40B4-BE49-F238E27FC236}">
                  <a16:creationId xmlns:a16="http://schemas.microsoft.com/office/drawing/2014/main" id="{3480178F-3845-E21E-642E-A11E5FC65CBA}"/>
                </a:ext>
              </a:extLst>
            </p:cNvPr>
            <p:cNvSpPr/>
            <p:nvPr/>
          </p:nvSpPr>
          <p:spPr>
            <a:xfrm rot="18304544">
              <a:off x="11447199" y="1579018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모서리가 둥근 직사각형 9">
              <a:extLst>
                <a:ext uri="{FF2B5EF4-FFF2-40B4-BE49-F238E27FC236}">
                  <a16:creationId xmlns:a16="http://schemas.microsoft.com/office/drawing/2014/main" id="{27FCA411-4E25-A642-54B1-74267D3859BB}"/>
                </a:ext>
              </a:extLst>
            </p:cNvPr>
            <p:cNvSpPr/>
            <p:nvPr/>
          </p:nvSpPr>
          <p:spPr>
            <a:xfrm rot="18304544">
              <a:off x="11669447" y="1285161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72CDD8-DEDB-E41F-1C2A-2A2F60A2F43E}"/>
              </a:ext>
            </a:extLst>
          </p:cNvPr>
          <p:cNvSpPr txBox="1"/>
          <p:nvPr/>
        </p:nvSpPr>
        <p:spPr>
          <a:xfrm>
            <a:off x="8409258" y="5013453"/>
            <a:ext cx="3081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팀원 소개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156EA2-89DA-E868-F4B1-B8836DD0DD60}"/>
              </a:ext>
            </a:extLst>
          </p:cNvPr>
          <p:cNvSpPr txBox="1"/>
          <p:nvPr/>
        </p:nvSpPr>
        <p:spPr>
          <a:xfrm>
            <a:off x="9371061" y="5698330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2.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팀 </a:t>
            </a:r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GitHub</a:t>
            </a:r>
            <a:endParaRPr lang="ko-KR" altLang="en-US" sz="2800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44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2BF15A-B598-600B-404B-8B432A18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6661CC4C-0F85-0E20-B58D-822B3CC844AC}"/>
              </a:ext>
            </a:extLst>
          </p:cNvPr>
          <p:cNvGrpSpPr/>
          <p:nvPr/>
        </p:nvGrpSpPr>
        <p:grpSpPr>
          <a:xfrm>
            <a:off x="637108" y="1364293"/>
            <a:ext cx="4954336" cy="2154220"/>
            <a:chOff x="637108" y="1364292"/>
            <a:chExt cx="5525142" cy="240241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2EC2096-49DA-3297-AFB4-66A45C2435D9}"/>
                </a:ext>
              </a:extLst>
            </p:cNvPr>
            <p:cNvGrpSpPr/>
            <p:nvPr/>
          </p:nvGrpSpPr>
          <p:grpSpPr>
            <a:xfrm>
              <a:off x="3214006" y="1786251"/>
              <a:ext cx="2948244" cy="1558497"/>
              <a:chOff x="3214006" y="1634543"/>
              <a:chExt cx="2948244" cy="155849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FB204B-D978-8490-1C4E-FF61427B5884}"/>
                  </a:ext>
                </a:extLst>
              </p:cNvPr>
              <p:cNvSpPr txBox="1"/>
              <p:nvPr/>
            </p:nvSpPr>
            <p:spPr>
              <a:xfrm>
                <a:off x="3214006" y="1634543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김성훈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6DE132-0CD5-9C10-05E2-6A418A28D0B8}"/>
                  </a:ext>
                </a:extLst>
              </p:cNvPr>
              <p:cNvSpPr txBox="1"/>
              <p:nvPr/>
            </p:nvSpPr>
            <p:spPr>
              <a:xfrm>
                <a:off x="3214007" y="2079274"/>
                <a:ext cx="2948243" cy="1113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아키텍처 작성 및 일정 관리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프로젝트 기획서 작성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ko-KR" altLang="en-US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</p:txBody>
          </p:sp>
        </p:grpSp>
        <p:pic>
          <p:nvPicPr>
            <p:cNvPr id="34" name="그림 33" descr="스케치, 클립아트, 그림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599A857-8DB4-DC4C-BDED-2F1748E9F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108" y="1364292"/>
              <a:ext cx="2402415" cy="2402415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450A12-C533-839F-CE43-371DEC73F208}"/>
              </a:ext>
            </a:extLst>
          </p:cNvPr>
          <p:cNvGrpSpPr/>
          <p:nvPr/>
        </p:nvGrpSpPr>
        <p:grpSpPr>
          <a:xfrm>
            <a:off x="653779" y="3715159"/>
            <a:ext cx="4647765" cy="2087287"/>
            <a:chOff x="674429" y="3437755"/>
            <a:chExt cx="5183250" cy="232777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5B1F31-4466-FF75-0384-A37C0280E218}"/>
                </a:ext>
              </a:extLst>
            </p:cNvPr>
            <p:cNvGrpSpPr/>
            <p:nvPr/>
          </p:nvGrpSpPr>
          <p:grpSpPr>
            <a:xfrm>
              <a:off x="3214006" y="3995516"/>
              <a:ext cx="2643673" cy="1212249"/>
              <a:chOff x="3214006" y="3798019"/>
              <a:chExt cx="2643673" cy="121224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3EA6FE-9609-8900-DC32-47486E73DAB5}"/>
                  </a:ext>
                </a:extLst>
              </p:cNvPr>
              <p:cNvSpPr txBox="1"/>
              <p:nvPr/>
            </p:nvSpPr>
            <p:spPr>
              <a:xfrm>
                <a:off x="3214006" y="379801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박혜민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451C30-ACAC-B1F3-D759-3E6C600C43B3}"/>
                  </a:ext>
                </a:extLst>
              </p:cNvPr>
              <p:cNvSpPr txBox="1"/>
              <p:nvPr/>
            </p:nvSpPr>
            <p:spPr>
              <a:xfrm>
                <a:off x="3214007" y="4242750"/>
                <a:ext cx="2643672" cy="767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프론트엔드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 개발</a:t>
                </a:r>
                <a:endPara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</p:txBody>
          </p:sp>
        </p:grpSp>
        <p:pic>
          <p:nvPicPr>
            <p:cNvPr id="35" name="그림 34" descr="클립아트, 스케치, 그림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9AA8F671-0769-A25B-6D7E-5E3F5EB9B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429" y="3437755"/>
              <a:ext cx="2327771" cy="2327771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DB5A403-222B-CD7D-146A-0348BFEB853C}"/>
              </a:ext>
            </a:extLst>
          </p:cNvPr>
          <p:cNvGrpSpPr/>
          <p:nvPr/>
        </p:nvGrpSpPr>
        <p:grpSpPr>
          <a:xfrm>
            <a:off x="6218800" y="144493"/>
            <a:ext cx="4942931" cy="2131411"/>
            <a:chOff x="6218800" y="144493"/>
            <a:chExt cx="5512423" cy="237697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DB2929E-0B80-55A1-16F1-C80D5ADA88DB}"/>
                </a:ext>
              </a:extLst>
            </p:cNvPr>
            <p:cNvGrpSpPr/>
            <p:nvPr/>
          </p:nvGrpSpPr>
          <p:grpSpPr>
            <a:xfrm>
              <a:off x="8782980" y="380609"/>
              <a:ext cx="2948243" cy="1904746"/>
              <a:chOff x="8782980" y="407606"/>
              <a:chExt cx="2948243" cy="19047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3788CF-84F3-E1D3-A805-A5575ECFBAED}"/>
                  </a:ext>
                </a:extLst>
              </p:cNvPr>
              <p:cNvSpPr txBox="1"/>
              <p:nvPr/>
            </p:nvSpPr>
            <p:spPr>
              <a:xfrm>
                <a:off x="8782980" y="407606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/>
                  <a:t>김유준</a:t>
                </a:r>
                <a:endParaRPr lang="ko-KR" alt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650C11-33B5-BBD7-3732-B6641D02D17B}"/>
                  </a:ext>
                </a:extLst>
              </p:cNvPr>
              <p:cNvSpPr txBox="1"/>
              <p:nvPr/>
            </p:nvSpPr>
            <p:spPr>
              <a:xfrm>
                <a:off x="8782981" y="852337"/>
                <a:ext cx="2948242" cy="1460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b="0" i="0" dirty="0" err="1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백엔드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 개발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DB 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구축 및 연결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인식 모델 개발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</p:txBody>
          </p:sp>
        </p:grpSp>
        <p:pic>
          <p:nvPicPr>
            <p:cNvPr id="36" name="그림 35" descr="그림, 스케치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4D5087F0-E51F-B433-91ED-FCCF62928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8800" y="144493"/>
              <a:ext cx="2376978" cy="2376978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DF0188-E3DB-F789-C947-68C33C761B14}"/>
              </a:ext>
            </a:extLst>
          </p:cNvPr>
          <p:cNvGrpSpPr/>
          <p:nvPr/>
        </p:nvGrpSpPr>
        <p:grpSpPr>
          <a:xfrm>
            <a:off x="6203785" y="4400269"/>
            <a:ext cx="4683290" cy="2144875"/>
            <a:chOff x="6203785" y="4400269"/>
            <a:chExt cx="5222868" cy="23919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9E78061-29DD-277B-AE7E-F932CD3B7C89}"/>
                </a:ext>
              </a:extLst>
            </p:cNvPr>
            <p:cNvGrpSpPr/>
            <p:nvPr/>
          </p:nvGrpSpPr>
          <p:grpSpPr>
            <a:xfrm>
              <a:off x="8782980" y="4817017"/>
              <a:ext cx="2643673" cy="1558497"/>
              <a:chOff x="8782980" y="4728977"/>
              <a:chExt cx="2643673" cy="1558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3132F1-3C00-990A-0E6B-9EBE0C80D199}"/>
                  </a:ext>
                </a:extLst>
              </p:cNvPr>
              <p:cNvSpPr txBox="1"/>
              <p:nvPr/>
            </p:nvSpPr>
            <p:spPr>
              <a:xfrm>
                <a:off x="8782980" y="472897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백민호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988EE82-4715-158D-D967-965EE07771E4}"/>
                  </a:ext>
                </a:extLst>
              </p:cNvPr>
              <p:cNvSpPr txBox="1"/>
              <p:nvPr/>
            </p:nvSpPr>
            <p:spPr>
              <a:xfrm>
                <a:off x="8782981" y="5173708"/>
                <a:ext cx="2643672" cy="1113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en-US" altLang="ko-KR" dirty="0"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DB 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구축 및 연결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도커</a:t>
                </a:r>
                <a:r>
                  <a:rPr lang="ko-KR" altLang="en-US" dirty="0"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 연결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</p:txBody>
          </p:sp>
        </p:grpSp>
        <p:pic>
          <p:nvPicPr>
            <p:cNvPr id="37" name="그림 36" descr="스케치, 그림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384D576-45B4-CD6D-29A5-39E9A70F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3785" y="4400269"/>
              <a:ext cx="2391993" cy="2391993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F39427-12BD-259B-E4F8-D60D7562CAA0}"/>
              </a:ext>
            </a:extLst>
          </p:cNvPr>
          <p:cNvGrpSpPr/>
          <p:nvPr/>
        </p:nvGrpSpPr>
        <p:grpSpPr>
          <a:xfrm>
            <a:off x="6244493" y="2339674"/>
            <a:ext cx="4646788" cy="2124249"/>
            <a:chOff x="6244492" y="2339674"/>
            <a:chExt cx="5182161" cy="236899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2726E0A-7066-2526-5088-E4128139E67B}"/>
                </a:ext>
              </a:extLst>
            </p:cNvPr>
            <p:cNvGrpSpPr/>
            <p:nvPr/>
          </p:nvGrpSpPr>
          <p:grpSpPr>
            <a:xfrm>
              <a:off x="8782980" y="2571796"/>
              <a:ext cx="2643673" cy="1904746"/>
              <a:chOff x="8782980" y="2565501"/>
              <a:chExt cx="2643673" cy="190474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B276C5-4A47-FBED-28E2-247218ADDD61}"/>
                  </a:ext>
                </a:extLst>
              </p:cNvPr>
              <p:cNvSpPr txBox="1"/>
              <p:nvPr/>
            </p:nvSpPr>
            <p:spPr>
              <a:xfrm>
                <a:off x="8782980" y="256550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/>
                  <a:t>지용욱</a:t>
                </a:r>
                <a:endParaRPr lang="ko-KR" altLang="en-US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423EF-C4FA-302D-B926-CE463B7D8821}"/>
                  </a:ext>
                </a:extLst>
              </p:cNvPr>
              <p:cNvSpPr txBox="1"/>
              <p:nvPr/>
            </p:nvSpPr>
            <p:spPr>
              <a:xfrm>
                <a:off x="8782981" y="3010232"/>
                <a:ext cx="2643672" cy="1460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</a:t>
                </a:r>
                <a:r>
                  <a:rPr lang="en-US" altLang="ko-KR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&amp; 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레시피 </a:t>
                </a:r>
                <a:r>
                  <a:rPr lang="ko-KR" altLang="en-US" b="0" i="0" dirty="0" err="1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크롤링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식재료 인식 모델 개발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유사도 알고리즘 작성</a:t>
                </a:r>
                <a:endParaRPr lang="en-US" altLang="ko-KR" b="0" i="0" dirty="0">
                  <a:effectLst/>
                  <a:latin typeface="IBM Plex Sans KR" panose="020B0503050203000203" pitchFamily="50" charset="-127"/>
                  <a:ea typeface="IBM Plex Sans KR" panose="020B0503050203000203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 err="1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도커</a:t>
                </a:r>
                <a:r>
                  <a:rPr lang="ko-KR" altLang="en-US" b="0" i="0" dirty="0">
                    <a:effectLst/>
                    <a:latin typeface="IBM Plex Sans KR" panose="020B0503050203000203" pitchFamily="50" charset="-127"/>
                    <a:ea typeface="IBM Plex Sans KR" panose="020B0503050203000203" pitchFamily="50" charset="-127"/>
                  </a:rPr>
                  <a:t> 연결</a:t>
                </a:r>
              </a:p>
            </p:txBody>
          </p:sp>
        </p:grpSp>
        <p:pic>
          <p:nvPicPr>
            <p:cNvPr id="38" name="그림 37" descr="스케치, 클립아트, 그림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9F1E97F-0E97-DFBF-4CEA-B6630F6AF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4492" y="2339674"/>
              <a:ext cx="2368991" cy="236899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8C23D1-513A-8652-7611-B414E1B59C7E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72245EE8-FE4A-750D-0052-73761062B424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6FCC72-DEC6-7F0F-6030-63E9BCDCEC09}"/>
                </a:ext>
              </a:extLst>
            </p:cNvPr>
            <p:cNvSpPr txBox="1"/>
            <p:nvPr/>
          </p:nvSpPr>
          <p:spPr>
            <a:xfrm>
              <a:off x="821800" y="2525569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1-1.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팀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91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6216E-9C29-C9E0-B02A-896283D01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CFAE0D-2ADE-A7BF-B927-489CF260448A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17" name="모서리가 둥근 직사각형 2">
              <a:extLst>
                <a:ext uri="{FF2B5EF4-FFF2-40B4-BE49-F238E27FC236}">
                  <a16:creationId xmlns:a16="http://schemas.microsoft.com/office/drawing/2014/main" id="{EA9B4F8B-3FC1-617F-1232-E4E16EF99309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312F06-B154-C7B7-230A-057F04D94C27}"/>
                </a:ext>
              </a:extLst>
            </p:cNvPr>
            <p:cNvSpPr txBox="1"/>
            <p:nvPr/>
          </p:nvSpPr>
          <p:spPr>
            <a:xfrm>
              <a:off x="821800" y="2525569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1-2.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팀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GitHub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503050203000203" pitchFamily="34" charset="-127"/>
                <a:ea typeface="IBM Plex Sans KR Medium" panose="020B0503050203000203" pitchFamily="34" charset="-127"/>
              </a:endParaRPr>
            </a:p>
          </p:txBody>
        </p:sp>
      </p:grp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DBB2201E-0021-E86D-82A9-6DD4056808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1853187"/>
            <a:ext cx="2019300" cy="201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8248A-69A9-A28F-68AE-145A7CF9C873}"/>
              </a:ext>
            </a:extLst>
          </p:cNvPr>
          <p:cNvSpPr txBox="1"/>
          <p:nvPr/>
        </p:nvSpPr>
        <p:spPr>
          <a:xfrm>
            <a:off x="5481889" y="4207956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GitHub</a:t>
            </a:r>
            <a:endParaRPr lang="ko-KR" altLang="en-US" sz="2400" b="1" dirty="0">
              <a:latin typeface="IBM Plex Sans KR" panose="020B0503050203000203" pitchFamily="50" charset="-127"/>
              <a:ea typeface="IBM Plex Sans KR" panose="020B0503050203000203" pitchFamily="50" charset="-127"/>
            </a:endParaRP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431B3D6B-53B2-5B2B-7398-25AD065E53ED}"/>
              </a:ext>
            </a:extLst>
          </p:cNvPr>
          <p:cNvSpPr txBox="1"/>
          <p:nvPr/>
        </p:nvSpPr>
        <p:spPr>
          <a:xfrm>
            <a:off x="3047999" y="5005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https://github.com/whitezzero/playdata_last_project</a:t>
            </a:r>
          </a:p>
        </p:txBody>
      </p:sp>
    </p:spTree>
    <p:extLst>
      <p:ext uri="{BB962C8B-B14F-4D97-AF65-F5344CB8AC3E}">
        <p14:creationId xmlns:p14="http://schemas.microsoft.com/office/powerpoint/2010/main" val="193093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335463-61F7-D13A-E275-AC9E5A6AE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A2CDE0-2986-0905-0FFA-35807B0A367A}"/>
              </a:ext>
            </a:extLst>
          </p:cNvPr>
          <p:cNvGrpSpPr/>
          <p:nvPr/>
        </p:nvGrpSpPr>
        <p:grpSpPr>
          <a:xfrm>
            <a:off x="8137674" y="-425906"/>
            <a:ext cx="5833200" cy="6118197"/>
            <a:chOff x="8137674" y="-425906"/>
            <a:chExt cx="5833200" cy="6118197"/>
          </a:xfrm>
        </p:grpSpPr>
        <p:sp>
          <p:nvSpPr>
            <p:cNvPr id="27" name="모서리가 둥근 직사각형 22">
              <a:extLst>
                <a:ext uri="{FF2B5EF4-FFF2-40B4-BE49-F238E27FC236}">
                  <a16:creationId xmlns:a16="http://schemas.microsoft.com/office/drawing/2014/main" id="{6B6304FE-6CE3-9762-E7B4-042B877B3CDE}"/>
                </a:ext>
              </a:extLst>
            </p:cNvPr>
            <p:cNvSpPr/>
            <p:nvPr/>
          </p:nvSpPr>
          <p:spPr>
            <a:xfrm rot="2758295">
              <a:off x="7995175" y="-283407"/>
              <a:ext cx="6118197" cy="583320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5CE797-2205-CC07-D280-4E03FB56DBC5}"/>
                </a:ext>
              </a:extLst>
            </p:cNvPr>
            <p:cNvSpPr txBox="1"/>
            <p:nvPr/>
          </p:nvSpPr>
          <p:spPr>
            <a:xfrm>
              <a:off x="9703462" y="1356027"/>
              <a:ext cx="16757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6000" b="1" dirty="0">
                  <a:ln w="19050">
                    <a:solidFill>
                      <a:schemeClr val="bg1"/>
                    </a:solidFill>
                  </a:ln>
                  <a:noFill/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02</a:t>
              </a:r>
              <a:endParaRPr kumimoji="1" lang="ko-KR" altLang="en-US" sz="6000" b="1" dirty="0">
                <a:ln w="19050">
                  <a:solidFill>
                    <a:schemeClr val="bg1"/>
                  </a:solidFill>
                </a:ln>
                <a:noFill/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E7EE7B-628D-0E9A-C46B-D6D9DD34BF92}"/>
                </a:ext>
              </a:extLst>
            </p:cNvPr>
            <p:cNvSpPr txBox="1"/>
            <p:nvPr/>
          </p:nvSpPr>
          <p:spPr>
            <a:xfrm>
              <a:off x="8241418" y="2570427"/>
              <a:ext cx="3137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R" altLang="en-US" sz="4000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프로젝트 소개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2EDEBBB-1562-D747-8F8F-0B7582DF5A03}"/>
              </a:ext>
            </a:extLst>
          </p:cNvPr>
          <p:cNvSpPr txBox="1"/>
          <p:nvPr/>
        </p:nvSpPr>
        <p:spPr>
          <a:xfrm>
            <a:off x="740167" y="5013453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1.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프로젝트 한 줄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4F5197-F03A-3967-6AF6-B35F8EBDB4C6}"/>
              </a:ext>
            </a:extLst>
          </p:cNvPr>
          <p:cNvSpPr txBox="1"/>
          <p:nvPr/>
        </p:nvSpPr>
        <p:spPr>
          <a:xfrm>
            <a:off x="740167" y="5698330"/>
            <a:ext cx="3081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2. </a:t>
            </a:r>
            <a:r>
              <a:rPr lang="ko-KR" altLang="en-US" sz="2800" dirty="0">
                <a:latin typeface="IBM Plex Sans KR" panose="020B0503050203000203" pitchFamily="50" charset="-127"/>
                <a:ea typeface="IBM Plex Sans KR" panose="020B0503050203000203" pitchFamily="50" charset="-127"/>
              </a:rPr>
              <a:t>일정 및 진행 단계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C1CC7C-7099-9683-B72F-92E3A3B0AD12}"/>
              </a:ext>
            </a:extLst>
          </p:cNvPr>
          <p:cNvGrpSpPr/>
          <p:nvPr/>
        </p:nvGrpSpPr>
        <p:grpSpPr>
          <a:xfrm flipH="1">
            <a:off x="7415335" y="1248038"/>
            <a:ext cx="2288127" cy="4800269"/>
            <a:chOff x="541674" y="409838"/>
            <a:chExt cx="2288127" cy="4800269"/>
          </a:xfrm>
        </p:grpSpPr>
        <p:sp>
          <p:nvSpPr>
            <p:cNvPr id="34" name="모서리가 둥근 직사각형 4">
              <a:extLst>
                <a:ext uri="{FF2B5EF4-FFF2-40B4-BE49-F238E27FC236}">
                  <a16:creationId xmlns:a16="http://schemas.microsoft.com/office/drawing/2014/main" id="{BA448B4D-BF62-BE13-B07E-282025B96E4B}"/>
                </a:ext>
              </a:extLst>
            </p:cNvPr>
            <p:cNvSpPr/>
            <p:nvPr/>
          </p:nvSpPr>
          <p:spPr>
            <a:xfrm rot="18304544">
              <a:off x="540472" y="5000215"/>
              <a:ext cx="211094" cy="208690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모서리가 둥근 직사각형 5">
              <a:extLst>
                <a:ext uri="{FF2B5EF4-FFF2-40B4-BE49-F238E27FC236}">
                  <a16:creationId xmlns:a16="http://schemas.microsoft.com/office/drawing/2014/main" id="{21CACAA7-6D1C-B50D-6E5F-668852B3F1B6}"/>
                </a:ext>
              </a:extLst>
            </p:cNvPr>
            <p:cNvSpPr/>
            <p:nvPr/>
          </p:nvSpPr>
          <p:spPr>
            <a:xfrm rot="18304544">
              <a:off x="2741559" y="410344"/>
              <a:ext cx="88747" cy="87736"/>
            </a:xfrm>
            <a:prstGeom prst="roundRect">
              <a:avLst/>
            </a:prstGeom>
            <a:gradFill flip="none" rotWithShape="1">
              <a:gsLst>
                <a:gs pos="0">
                  <a:srgbClr val="E17866"/>
                </a:gs>
                <a:gs pos="78000">
                  <a:srgbClr val="E17866">
                    <a:tint val="44500"/>
                    <a:satMod val="160000"/>
                  </a:srgbClr>
                </a:gs>
                <a:gs pos="100000">
                  <a:srgbClr val="E17866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모서리가 둥근 직사각형 6">
              <a:extLst>
                <a:ext uri="{FF2B5EF4-FFF2-40B4-BE49-F238E27FC236}">
                  <a16:creationId xmlns:a16="http://schemas.microsoft.com/office/drawing/2014/main" id="{3E7F3C3B-AAB7-C6A7-434B-5D6E8F7F780A}"/>
                </a:ext>
              </a:extLst>
            </p:cNvPr>
            <p:cNvSpPr/>
            <p:nvPr/>
          </p:nvSpPr>
          <p:spPr>
            <a:xfrm rot="18304544">
              <a:off x="961273" y="4819058"/>
              <a:ext cx="117181" cy="115847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23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FB12A-C387-4A46-5FB6-91F78FD7A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0423A92-0F95-37E9-C0D0-95307A48C137}"/>
              </a:ext>
            </a:extLst>
          </p:cNvPr>
          <p:cNvGrpSpPr/>
          <p:nvPr/>
        </p:nvGrpSpPr>
        <p:grpSpPr>
          <a:xfrm>
            <a:off x="698973" y="402025"/>
            <a:ext cx="2040289" cy="448539"/>
            <a:chOff x="821803" y="2403391"/>
            <a:chExt cx="2615878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05D90E23-D109-3095-F061-DD6FA0DDFC17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C4CB45-B98A-E647-3AD5-EEB924FCBCF4}"/>
                </a:ext>
              </a:extLst>
            </p:cNvPr>
            <p:cNvSpPr txBox="1"/>
            <p:nvPr/>
          </p:nvSpPr>
          <p:spPr>
            <a:xfrm>
              <a:off x="1322668" y="2530855"/>
              <a:ext cx="1614146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2-1.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서비스 소개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D39016-2E03-5AA3-B49C-2B509E72F4A4}"/>
              </a:ext>
            </a:extLst>
          </p:cNvPr>
          <p:cNvSpPr txBox="1"/>
          <p:nvPr/>
        </p:nvSpPr>
        <p:spPr>
          <a:xfrm>
            <a:off x="587109" y="6013799"/>
            <a:ext cx="352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2030 </a:t>
            </a:r>
            <a:r>
              <a:rPr lang="ko-KR" altLang="en-US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자취생을 대상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9AEA37-0368-E8F4-EEE8-8C8E33B10EBB}"/>
              </a:ext>
            </a:extLst>
          </p:cNvPr>
          <p:cNvSpPr txBox="1"/>
          <p:nvPr/>
        </p:nvSpPr>
        <p:spPr>
          <a:xfrm>
            <a:off x="3552543" y="6013799"/>
            <a:ext cx="508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냉장고 속 잉여 재료 활용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F48D9-DABD-4211-328A-006302769FEC}"/>
              </a:ext>
            </a:extLst>
          </p:cNvPr>
          <p:cNvSpPr txBox="1"/>
          <p:nvPr/>
        </p:nvSpPr>
        <p:spPr>
          <a:xfrm>
            <a:off x="7135968" y="5859911"/>
            <a:ext cx="5229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이미지 인식 </a:t>
            </a:r>
            <a:r>
              <a:rPr lang="en-US" altLang="ko-KR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AI </a:t>
            </a:r>
          </a:p>
          <a:p>
            <a:pPr algn="ctr"/>
            <a:r>
              <a:rPr lang="ko-KR" altLang="en-US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레시피 추천 서비스</a:t>
            </a:r>
            <a:r>
              <a:rPr lang="en-US" altLang="ko-KR" sz="2000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 </a:t>
            </a:r>
            <a:endParaRPr lang="ko-KR" altLang="en-US" sz="2000" dirty="0"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F8819A-C7CB-E01B-C8BC-C4F2659B294B}"/>
              </a:ext>
            </a:extLst>
          </p:cNvPr>
          <p:cNvGrpSpPr/>
          <p:nvPr/>
        </p:nvGrpSpPr>
        <p:grpSpPr>
          <a:xfrm>
            <a:off x="1457325" y="1067098"/>
            <a:ext cx="9277350" cy="4472436"/>
            <a:chOff x="930569" y="813159"/>
            <a:chExt cx="10330862" cy="4980313"/>
          </a:xfrm>
        </p:grpSpPr>
        <p:pic>
          <p:nvPicPr>
            <p:cNvPr id="5" name="그림 4" descr="스크린샷, 직사각형, 디자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07F9C731-95AB-4DB4-22A6-D66CEB69F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569" y="1585055"/>
              <a:ext cx="2130059" cy="328238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FDAF9531-C0FE-D58C-D91B-9C396A9F5B4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3060629" y="1585055"/>
              <a:ext cx="1999315" cy="105398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B0847F72-1C09-223A-494E-95CCCB951687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0628" y="3402712"/>
              <a:ext cx="2120708" cy="16631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9684D0A4-7E3D-503C-B414-1593D792371C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060628" y="4491291"/>
              <a:ext cx="2243654" cy="658234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 descr="클립아트, 그래픽, 일러스트레이션, 만화 영화이(가) 표시된 사진&#10;&#10;자동 생성된 설명">
              <a:extLst>
                <a:ext uri="{FF2B5EF4-FFF2-40B4-BE49-F238E27FC236}">
                  <a16:creationId xmlns:a16="http://schemas.microsoft.com/office/drawing/2014/main" id="{DE2AE265-C9DF-B897-78AB-879DFDBFC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9944" y="813159"/>
              <a:ext cx="1543792" cy="1543792"/>
            </a:xfrm>
            <a:prstGeom prst="rect">
              <a:avLst/>
            </a:prstGeom>
          </p:spPr>
        </p:pic>
        <p:pic>
          <p:nvPicPr>
            <p:cNvPr id="9" name="그림 8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5D1EA56F-F3DD-E553-2235-EF03649E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1336" y="2691512"/>
              <a:ext cx="1422400" cy="1422400"/>
            </a:xfrm>
            <a:prstGeom prst="rect">
              <a:avLst/>
            </a:prstGeom>
          </p:spPr>
        </p:pic>
        <p:pic>
          <p:nvPicPr>
            <p:cNvPr id="11" name="그림 10" descr="원이(가) 표시된 사진&#10;&#10;자동 생성된 설명">
              <a:extLst>
                <a:ext uri="{FF2B5EF4-FFF2-40B4-BE49-F238E27FC236}">
                  <a16:creationId xmlns:a16="http://schemas.microsoft.com/office/drawing/2014/main" id="{1A56FBA1-2716-7540-8E1B-F94C81E8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4282" y="4505577"/>
              <a:ext cx="1287895" cy="1287895"/>
            </a:xfrm>
            <a:prstGeom prst="rect">
              <a:avLst/>
            </a:prstGeom>
          </p:spPr>
        </p:pic>
        <p:pic>
          <p:nvPicPr>
            <p:cNvPr id="62" name="그림 61" descr="스크린샷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3E0F0D3A-9505-03F9-FD65-D72ED162C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24418" y="1974181"/>
              <a:ext cx="2337013" cy="3023380"/>
            </a:xfrm>
            <a:prstGeom prst="rect">
              <a:avLst/>
            </a:prstGeom>
          </p:spPr>
        </p:pic>
        <p:pic>
          <p:nvPicPr>
            <p:cNvPr id="1024" name="그림 1023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2263709D-0CAD-50E3-8604-AE31171F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4064" y="2900241"/>
              <a:ext cx="1385393" cy="1057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7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8DA17-FAF2-A578-D3EF-0EE473E5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64E92AA-3E62-5949-068C-A56501FF0C4E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6884DA21-7775-6087-00E6-8F0101428587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B32A0D-19A3-18A2-A02E-5FD29E837C11}"/>
                </a:ext>
              </a:extLst>
            </p:cNvPr>
            <p:cNvSpPr txBox="1"/>
            <p:nvPr/>
          </p:nvSpPr>
          <p:spPr>
            <a:xfrm>
              <a:off x="821800" y="254835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2-2.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일정 및 진행 단계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050614-A298-7EEB-1608-9273CFFBABB9}"/>
              </a:ext>
            </a:extLst>
          </p:cNvPr>
          <p:cNvSpPr txBox="1"/>
          <p:nvPr/>
        </p:nvSpPr>
        <p:spPr>
          <a:xfrm>
            <a:off x="698971" y="1449934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프로젝트 기간 </a:t>
            </a:r>
            <a:r>
              <a:rPr lang="en-US" altLang="ko-KR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 2024.01.08 ~ 2024.02.13</a:t>
            </a:r>
            <a:endParaRPr lang="ko-KR" altLang="en-US" dirty="0"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6A9D3-E036-7C5B-9C52-DDAB2FC50D9B}"/>
              </a:ext>
            </a:extLst>
          </p:cNvPr>
          <p:cNvSpPr txBox="1"/>
          <p:nvPr/>
        </p:nvSpPr>
        <p:spPr>
          <a:xfrm>
            <a:off x="698971" y="236364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진행 단계</a:t>
            </a:r>
            <a:endParaRPr lang="en-US" altLang="ko-KR" dirty="0"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4989A10-9753-85E2-8CD8-2B5039399803}"/>
              </a:ext>
            </a:extLst>
          </p:cNvPr>
          <p:cNvSpPr/>
          <p:nvPr/>
        </p:nvSpPr>
        <p:spPr>
          <a:xfrm>
            <a:off x="717426" y="3122548"/>
            <a:ext cx="2305050" cy="2305050"/>
          </a:xfrm>
          <a:prstGeom prst="ellipse">
            <a:avLst/>
          </a:prstGeom>
          <a:solidFill>
            <a:srgbClr val="FED9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설계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5F3458B-F4ED-93FB-33D8-B4BD5DC51D64}"/>
              </a:ext>
            </a:extLst>
          </p:cNvPr>
          <p:cNvSpPr/>
          <p:nvPr/>
        </p:nvSpPr>
        <p:spPr>
          <a:xfrm>
            <a:off x="2418795" y="3122548"/>
            <a:ext cx="2305050" cy="2305050"/>
          </a:xfrm>
          <a:prstGeom prst="ellipse">
            <a:avLst/>
          </a:prstGeom>
          <a:solidFill>
            <a:srgbClr val="FDD3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개발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677F18A-57C5-EF5A-B156-2E2D756235B5}"/>
              </a:ext>
            </a:extLst>
          </p:cNvPr>
          <p:cNvSpPr/>
          <p:nvPr/>
        </p:nvSpPr>
        <p:spPr>
          <a:xfrm>
            <a:off x="4120164" y="3122548"/>
            <a:ext cx="2305050" cy="2305050"/>
          </a:xfrm>
          <a:prstGeom prst="ellipse">
            <a:avLst/>
          </a:prstGeom>
          <a:solidFill>
            <a:srgbClr val="FAC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테스트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보완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4A31F6A-D83C-3685-CD6E-5B5433F19C00}"/>
              </a:ext>
            </a:extLst>
          </p:cNvPr>
          <p:cNvSpPr/>
          <p:nvPr/>
        </p:nvSpPr>
        <p:spPr>
          <a:xfrm>
            <a:off x="5821533" y="3122548"/>
            <a:ext cx="2305050" cy="2305050"/>
          </a:xfrm>
          <a:prstGeom prst="ellipse">
            <a:avLst/>
          </a:prstGeom>
          <a:solidFill>
            <a:srgbClr val="F5B2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개발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0B912C-1662-2C22-F2B3-109E7F863233}"/>
              </a:ext>
            </a:extLst>
          </p:cNvPr>
          <p:cNvSpPr/>
          <p:nvPr/>
        </p:nvSpPr>
        <p:spPr>
          <a:xfrm>
            <a:off x="7522902" y="3122548"/>
            <a:ext cx="2305050" cy="2305050"/>
          </a:xfrm>
          <a:prstGeom prst="ellipse">
            <a:avLst/>
          </a:prstGeom>
          <a:solidFill>
            <a:srgbClr val="F2A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테스트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IBM Plex Sans KR Medium" panose="020B0603050203000203" pitchFamily="50" charset="-127"/>
              <a:ea typeface="IBM Plex Sans KR Medium" panose="020B0603050203000203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보완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5397978-9B33-0FC7-E479-306081A0945A}"/>
              </a:ext>
            </a:extLst>
          </p:cNvPr>
          <p:cNvSpPr/>
          <p:nvPr/>
        </p:nvSpPr>
        <p:spPr>
          <a:xfrm>
            <a:off x="9224269" y="3122548"/>
            <a:ext cx="2305050" cy="2305050"/>
          </a:xfrm>
          <a:prstGeom prst="ellipse">
            <a:avLst/>
          </a:prstGeom>
          <a:solidFill>
            <a:srgbClr val="E98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228572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rgbClr val="EDF2F9"/>
            </a:gs>
            <a:gs pos="68000">
              <a:srgbClr val="F4F7FB"/>
            </a:gs>
            <a:gs pos="3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7ED61-1271-A9DA-E032-BAFE9688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3B5C5DE-397F-182E-25DD-C5C8873AD914}"/>
              </a:ext>
            </a:extLst>
          </p:cNvPr>
          <p:cNvGrpSpPr/>
          <p:nvPr/>
        </p:nvGrpSpPr>
        <p:grpSpPr>
          <a:xfrm>
            <a:off x="698971" y="402025"/>
            <a:ext cx="2040292" cy="448539"/>
            <a:chOff x="821800" y="2403391"/>
            <a:chExt cx="2615882" cy="57507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C3E0928-F099-C2A9-11B7-CD3AF21A5404}"/>
                </a:ext>
              </a:extLst>
            </p:cNvPr>
            <p:cNvSpPr/>
            <p:nvPr/>
          </p:nvSpPr>
          <p:spPr>
            <a:xfrm>
              <a:off x="821803" y="2403391"/>
              <a:ext cx="2615878" cy="575077"/>
            </a:xfrm>
            <a:prstGeom prst="roundRect">
              <a:avLst>
                <a:gd name="adj" fmla="val 50000"/>
              </a:avLst>
            </a:prstGeom>
            <a:solidFill>
              <a:srgbClr val="FFD2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A15E8B-5FF2-47D1-A3F5-CC224394925B}"/>
                </a:ext>
              </a:extLst>
            </p:cNvPr>
            <p:cNvSpPr txBox="1"/>
            <p:nvPr/>
          </p:nvSpPr>
          <p:spPr>
            <a:xfrm>
              <a:off x="821800" y="2548353"/>
              <a:ext cx="2615882" cy="35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2-2. </a:t>
              </a:r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 Medium" panose="020B0503050203000203" pitchFamily="34" charset="-127"/>
                  <a:ea typeface="IBM Plex Sans KR Medium" panose="020B0503050203000203" pitchFamily="34" charset="-127"/>
                </a:rPr>
                <a:t>일정 및 진행 단계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A9008D-5B1B-CF49-6597-D92DBAF77386}"/>
              </a:ext>
            </a:extLst>
          </p:cNvPr>
          <p:cNvSpPr txBox="1"/>
          <p:nvPr/>
        </p:nvSpPr>
        <p:spPr>
          <a:xfrm>
            <a:off x="698971" y="112358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일정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4EBB381-574F-FC3E-8271-82ABAEFCD0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74" y="1685925"/>
            <a:ext cx="9823052" cy="459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90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479</Words>
  <Application>Microsoft Office PowerPoint</Application>
  <PresentationFormat>와이드스크린</PresentationFormat>
  <Paragraphs>147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roboto</vt:lpstr>
      <vt:lpstr>맑은 고딕</vt:lpstr>
      <vt:lpstr>IBM Plex Sans KR</vt:lpstr>
      <vt:lpstr>IBM Plex Sans KR Medium</vt:lpstr>
      <vt:lpstr>Arial</vt:lpstr>
      <vt:lpstr>IBM Plex Sans KR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염현선</dc:creator>
  <cp:lastModifiedBy>김유준</cp:lastModifiedBy>
  <cp:revision>14</cp:revision>
  <dcterms:created xsi:type="dcterms:W3CDTF">2024-02-07T02:21:02Z</dcterms:created>
  <dcterms:modified xsi:type="dcterms:W3CDTF">2024-02-14T05:47:34Z</dcterms:modified>
</cp:coreProperties>
</file>